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29" r:id="rId3"/>
    <p:sldId id="258" r:id="rId4"/>
    <p:sldId id="269" r:id="rId5"/>
    <p:sldId id="327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319" r:id="rId14"/>
    <p:sldId id="326" r:id="rId15"/>
    <p:sldId id="311" r:id="rId16"/>
    <p:sldId id="266" r:id="rId17"/>
    <p:sldId id="267" r:id="rId18"/>
    <p:sldId id="268" r:id="rId19"/>
    <p:sldId id="270" r:id="rId20"/>
    <p:sldId id="310" r:id="rId21"/>
    <p:sldId id="271" r:id="rId22"/>
    <p:sldId id="272" r:id="rId23"/>
    <p:sldId id="317" r:id="rId24"/>
    <p:sldId id="273" r:id="rId25"/>
    <p:sldId id="295" r:id="rId26"/>
    <p:sldId id="296" r:id="rId27"/>
    <p:sldId id="276" r:id="rId28"/>
    <p:sldId id="306" r:id="rId29"/>
    <p:sldId id="280" r:id="rId30"/>
    <p:sldId id="281" r:id="rId31"/>
    <p:sldId id="294" r:id="rId32"/>
    <p:sldId id="318" r:id="rId33"/>
    <p:sldId id="279" r:id="rId34"/>
    <p:sldId id="278" r:id="rId35"/>
    <p:sldId id="293" r:id="rId36"/>
    <p:sldId id="283" r:id="rId37"/>
    <p:sldId id="312" r:id="rId38"/>
    <p:sldId id="313" r:id="rId39"/>
    <p:sldId id="286" r:id="rId40"/>
    <p:sldId id="287" r:id="rId41"/>
    <p:sldId id="288" r:id="rId42"/>
    <p:sldId id="289" r:id="rId43"/>
    <p:sldId id="292" r:id="rId44"/>
    <p:sldId id="297" r:id="rId45"/>
    <p:sldId id="298" r:id="rId46"/>
    <p:sldId id="328" r:id="rId47"/>
    <p:sldId id="300" r:id="rId48"/>
    <p:sldId id="302" r:id="rId49"/>
    <p:sldId id="301" r:id="rId50"/>
    <p:sldId id="304" r:id="rId51"/>
    <p:sldId id="305" r:id="rId52"/>
    <p:sldId id="325" r:id="rId53"/>
    <p:sldId id="324" r:id="rId54"/>
    <p:sldId id="307" r:id="rId55"/>
    <p:sldId id="323" r:id="rId56"/>
    <p:sldId id="322" r:id="rId57"/>
    <p:sldId id="321" r:id="rId58"/>
    <p:sldId id="309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FFE"/>
    <a:srgbClr val="00CCFF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966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2B31A7-7F72-4213-8D05-0FF73C985A08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19E06-4A22-4D63-92C8-E5F4E27AD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1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82209-E4CC-4297-8266-2AAC8E6C0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57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77147-DAA6-4AEA-88FE-1278F9686F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107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8C01-30C9-4D04-9757-CB81438FEDEF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8A23-7521-4F1C-B174-E8135778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8C1F-5C64-4CED-A378-DFEAE578E2D9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4558-DE90-41C6-BC1F-96AA46964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9441-CDCC-41D9-8BBF-FEA459E4A3CC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BB90-D89B-4CB6-B7C6-3371DC77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D7B9-8C09-4AB9-8384-DCE98192F40E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15F0-EF82-42EC-B723-E87551E13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A84A-8891-4D0C-AF33-1D59241CB50A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2773-3624-4518-8D0F-6D64BE46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77EB-9E6A-47BE-A1BD-CD77BD4D7198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C54D-FE81-4367-9A05-204A3C5DA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9E48-ACF5-44BF-947A-24B269FB0CEA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EFAB-53AF-4B1E-A388-F2D7A5D0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35BF-5825-4D5B-827A-AFA9C7B78D7C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3F94-2F7A-40D5-AC97-CC86BEE2F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DC61-97E9-44D2-B458-FD24702C2F11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1329-5FF5-4590-B4FD-62B920DBD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5CE4-2008-4321-88FC-58E5997979A4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BB1B-A6BD-489F-97D2-26CED8966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AC2C-5148-4634-86C5-D6FA964D6BBA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768-8EA8-4C34-83B5-C1821F541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D7E468-72F0-4E02-9BDD-57CCF3B5810C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276992-1CF8-4C40-B2D1-C9064D346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642938"/>
            <a:ext cx="7772400" cy="1857375"/>
          </a:xfrm>
        </p:spPr>
        <p:txBody>
          <a:bodyPr/>
          <a:lstStyle/>
          <a:p>
            <a:pPr eaLnBrk="1" hangingPunct="1"/>
            <a:r>
              <a:rPr lang="hr-HR" sz="6700" smtClean="0"/>
              <a:t>PUTOSITNICE</a:t>
            </a:r>
            <a:endParaRPr lang="ru-RU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857500"/>
            <a:ext cx="8501063" cy="37147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9600" dirty="0" smtClean="0">
                <a:solidFill>
                  <a:schemeClr val="tx1"/>
                </a:solidFill>
              </a:rPr>
              <a:t>12. okrugli stol o pokretnim knjižnicama u Republici Hrvatskoj 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9600" dirty="0" smtClean="0">
                <a:solidFill>
                  <a:schemeClr val="tx1"/>
                </a:solidFill>
              </a:rPr>
              <a:t>6. festival hrvatskih bibliobusa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9600" b="1" dirty="0" smtClean="0">
                <a:solidFill>
                  <a:schemeClr val="tx1"/>
                </a:solidFill>
              </a:rPr>
              <a:t>„Bibliobus dolazi!”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9600" b="1" dirty="0" smtClean="0">
                <a:solidFill>
                  <a:schemeClr val="tx1"/>
                </a:solidFill>
              </a:rPr>
              <a:t>Pokretne knjižnice kao dio knjižnične mreže</a:t>
            </a:r>
            <a:endParaRPr lang="hr-HR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7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72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72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7200" b="1" dirty="0" smtClean="0">
                <a:solidFill>
                  <a:schemeClr val="tx1"/>
                </a:solidFill>
              </a:rPr>
              <a:t>Bjelovar, 17. travnja 2015.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72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7200" b="1" dirty="0" smtClean="0">
                <a:solidFill>
                  <a:schemeClr val="tx1"/>
                </a:solidFill>
              </a:rPr>
              <a:t>Nataša Vojnović, diplomirana knjižničarka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SC062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785813" y="1285875"/>
            <a:ext cx="7572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latin typeface="Calibri" pitchFamily="34" charset="0"/>
              </a:rPr>
              <a:t>Sreća – to je biti s prirodom, gledati je </a:t>
            </a:r>
          </a:p>
          <a:p>
            <a:pPr algn="ctr"/>
            <a:r>
              <a:rPr lang="hr-HR" sz="6000">
                <a:latin typeface="Calibri" pitchFamily="34" charset="0"/>
              </a:rPr>
              <a:t>i s njom govoriti.</a:t>
            </a:r>
          </a:p>
          <a:p>
            <a:pPr algn="ctr"/>
            <a:r>
              <a:rPr lang="hr-HR" sz="4400">
                <a:latin typeface="Calibri" pitchFamily="34" charset="0"/>
              </a:rPr>
              <a:t>L. N. Tolstoj</a:t>
            </a: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037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SC058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C07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SC064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2732.JPG"/>
          <p:cNvPicPr>
            <a:picLocks noChangeAspect="1"/>
          </p:cNvPicPr>
          <p:nvPr/>
        </p:nvPicPr>
        <p:blipFill>
          <a:blip r:embed="rId2" cstate="print"/>
          <a:srcRect l="5556" r="12499"/>
          <a:stretch>
            <a:fillRect/>
          </a:stretch>
        </p:blipFill>
        <p:spPr>
          <a:xfrm>
            <a:off x="4929126" y="0"/>
            <a:ext cx="42148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SC07412.JPG"/>
          <p:cNvPicPr>
            <a:picLocks noChangeAspect="1"/>
          </p:cNvPicPr>
          <p:nvPr/>
        </p:nvPicPr>
        <p:blipFill>
          <a:blip r:embed="rId3" cstate="print">
            <a:lum bright="3000"/>
          </a:blip>
          <a:srcRect r="1389"/>
          <a:stretch>
            <a:fillRect/>
          </a:stretch>
        </p:blipFill>
        <p:spPr>
          <a:xfrm>
            <a:off x="0" y="0"/>
            <a:ext cx="507206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42938" y="1571625"/>
            <a:ext cx="7858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latin typeface="Calibri" pitchFamily="34" charset="0"/>
              </a:rPr>
              <a:t>Priroda je jedina knjiga koja na svim stranicama nudi puno sadržaja.</a:t>
            </a:r>
          </a:p>
          <a:p>
            <a:pPr algn="ctr"/>
            <a:r>
              <a:rPr lang="hr-HR" sz="4400">
                <a:latin typeface="Calibri" pitchFamily="34" charset="0"/>
              </a:rPr>
              <a:t>J. W. Goethe</a:t>
            </a: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DSC03389.JPG"/>
          <p:cNvPicPr>
            <a:picLocks noChangeAspect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SC075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SC034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SC074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DSC074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14375" y="1143000"/>
            <a:ext cx="77152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latin typeface="Calibri" pitchFamily="34" charset="0"/>
              </a:rPr>
              <a:t>Lijepa je modrina nebeska poput modre poljane na kojoj cvate zlatno cvijeće.</a:t>
            </a:r>
          </a:p>
          <a:p>
            <a:pPr algn="ctr"/>
            <a:r>
              <a:rPr lang="hr-HR" sz="4400">
                <a:latin typeface="Calibri" pitchFamily="34" charset="0"/>
              </a:rPr>
              <a:t>Marija Jurić Zagorka</a:t>
            </a: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SC05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DSC049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SC099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DSC009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058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642938" y="1500188"/>
            <a:ext cx="7929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solidFill>
                  <a:schemeClr val="bg1"/>
                </a:solidFill>
                <a:latin typeface="Calibri" pitchFamily="34" charset="0"/>
              </a:rPr>
              <a:t>Putovanja! Putovanja! Najljepši ste oblik zaborava...</a:t>
            </a:r>
          </a:p>
          <a:p>
            <a:r>
              <a:rPr lang="hr-HR" sz="4400">
                <a:solidFill>
                  <a:schemeClr val="bg1"/>
                </a:solidFill>
                <a:latin typeface="Calibri" pitchFamily="34" charset="0"/>
              </a:rPr>
              <a:t>                Slavko Mihalić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042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500063" y="1857375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latin typeface="Calibri" pitchFamily="34" charset="0"/>
              </a:rPr>
              <a:t>U svakoj stvari u prirodi ima nešto veličanstveno.</a:t>
            </a:r>
          </a:p>
          <a:p>
            <a:pPr algn="ctr"/>
            <a:r>
              <a:rPr lang="hr-HR" sz="4400">
                <a:latin typeface="Calibri" pitchFamily="34" charset="0"/>
              </a:rPr>
              <a:t>Aristotel</a:t>
            </a: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DSC09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DSC01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SC00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SC034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DSC034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785813" y="1071563"/>
            <a:ext cx="757237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solidFill>
                  <a:schemeClr val="bg1"/>
                </a:solidFill>
                <a:latin typeface="Calibri" pitchFamily="34" charset="0"/>
              </a:rPr>
              <a:t>Svijet je poput knjige. Oni koji ne putuju, pročitali su samo </a:t>
            </a:r>
          </a:p>
          <a:p>
            <a:pPr algn="ctr"/>
            <a:r>
              <a:rPr lang="hr-HR" sz="6000">
                <a:solidFill>
                  <a:schemeClr val="bg1"/>
                </a:solidFill>
                <a:latin typeface="Calibri" pitchFamily="34" charset="0"/>
              </a:rPr>
              <a:t>jednu stranicu.</a:t>
            </a:r>
          </a:p>
          <a:p>
            <a:pPr algn="ctr"/>
            <a:r>
              <a:rPr lang="hr-HR" sz="4400">
                <a:solidFill>
                  <a:schemeClr val="bg1"/>
                </a:solidFill>
                <a:latin typeface="Calibri" pitchFamily="34" charset="0"/>
              </a:rPr>
              <a:t>Aurelije Augustin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DSC015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DSC05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SC057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DSC06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SC064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DSC089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00063" y="1428750"/>
            <a:ext cx="8143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solidFill>
                  <a:schemeClr val="bg1"/>
                </a:solidFill>
                <a:latin typeface="Calibri" pitchFamily="34" charset="0"/>
              </a:rPr>
              <a:t>Priroda je </a:t>
            </a:r>
          </a:p>
          <a:p>
            <a:pPr algn="ctr"/>
            <a:r>
              <a:rPr lang="hr-HR" sz="6000">
                <a:solidFill>
                  <a:schemeClr val="bg1"/>
                </a:solidFill>
                <a:latin typeface="Calibri" pitchFamily="34" charset="0"/>
              </a:rPr>
              <a:t>u najmanjim stvarima najveličanstvenija.</a:t>
            </a:r>
          </a:p>
          <a:p>
            <a:pPr algn="ctr"/>
            <a:r>
              <a:rPr lang="hr-HR" sz="4400">
                <a:solidFill>
                  <a:schemeClr val="bg1"/>
                </a:solidFill>
                <a:latin typeface="Calibri" pitchFamily="34" charset="0"/>
              </a:rPr>
              <a:t>Latinska poslovica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57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DSC00377.JPG"/>
          <p:cNvPicPr>
            <a:picLocks noChangeAspect="1"/>
          </p:cNvPicPr>
          <p:nvPr/>
        </p:nvPicPr>
        <p:blipFill>
          <a:blip r:embed="rId2" cstate="print"/>
          <a:srcRect l="10791" b="10416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39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17708" r="18055" b="5610"/>
          <a:stretch>
            <a:fillRect/>
          </a:stretch>
        </p:blipFill>
        <p:spPr>
          <a:xfrm>
            <a:off x="357158" y="3714752"/>
            <a:ext cx="2347489" cy="29289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DSC026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2688.JPG"/>
          <p:cNvPicPr>
            <a:picLocks noChangeAspect="1"/>
          </p:cNvPicPr>
          <p:nvPr/>
        </p:nvPicPr>
        <p:blipFill>
          <a:blip r:embed="rId3" cstate="print">
            <a:lum bright="5000"/>
          </a:blip>
          <a:stretch>
            <a:fillRect/>
          </a:stretch>
        </p:blipFill>
        <p:spPr>
          <a:xfrm rot="21052202">
            <a:off x="4921512" y="3433122"/>
            <a:ext cx="3886440" cy="29148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DSC02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maca1"/>
          <p:cNvPicPr>
            <a:picLocks noChangeAspect="1" noChangeArrowheads="1"/>
          </p:cNvPicPr>
          <p:nvPr/>
        </p:nvPicPr>
        <p:blipFill>
          <a:blip r:embed="rId2" cstate="print"/>
          <a:srcRect l="5198" r="8888"/>
          <a:stretch>
            <a:fillRect/>
          </a:stretch>
        </p:blipFill>
        <p:spPr bwMode="auto">
          <a:xfrm>
            <a:off x="179512" y="188640"/>
            <a:ext cx="441770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maca2"/>
          <p:cNvPicPr>
            <a:picLocks noChangeAspect="1" noChangeArrowheads="1"/>
          </p:cNvPicPr>
          <p:nvPr/>
        </p:nvPicPr>
        <p:blipFill>
          <a:blip r:embed="rId3" cstate="print"/>
          <a:srcRect l="1665" r="7451" b="919"/>
          <a:stretch>
            <a:fillRect/>
          </a:stretch>
        </p:blipFill>
        <p:spPr bwMode="auto">
          <a:xfrm>
            <a:off x="4788024" y="548680"/>
            <a:ext cx="417601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714375" y="1500188"/>
            <a:ext cx="7715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solidFill>
                  <a:schemeClr val="bg1"/>
                </a:solidFill>
                <a:latin typeface="Calibri" pitchFamily="34" charset="0"/>
              </a:rPr>
              <a:t>Priroda i knjige pripadaju onim očima koje ih vide.</a:t>
            </a:r>
          </a:p>
          <a:p>
            <a:pPr algn="ctr"/>
            <a:r>
              <a:rPr lang="hr-HR" sz="4400">
                <a:solidFill>
                  <a:schemeClr val="bg1"/>
                </a:solidFill>
                <a:latin typeface="Calibri" pitchFamily="34" charset="0"/>
              </a:rPr>
              <a:t>Ralph Waldo Emerson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ibliobus i ok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DSC060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SC05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DSC044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DSC021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type="subTitle" idx="1"/>
          </p:nvPr>
        </p:nvSpPr>
        <p:spPr>
          <a:xfrm>
            <a:off x="1331913" y="1412875"/>
            <a:ext cx="6400800" cy="1608138"/>
          </a:xfrm>
        </p:spPr>
        <p:txBody>
          <a:bodyPr/>
          <a:lstStyle/>
          <a:p>
            <a:pPr eaLnBrk="1" hangingPunct="1"/>
            <a:r>
              <a:rPr lang="hr-HR" sz="6000" smtClean="0">
                <a:solidFill>
                  <a:schemeClr val="bg1"/>
                </a:solidFill>
                <a:latin typeface="Arial" charset="0"/>
              </a:rPr>
              <a:t>Ako želiš druga upoznati, treba </a:t>
            </a:r>
          </a:p>
          <a:p>
            <a:pPr eaLnBrk="1" hangingPunct="1"/>
            <a:r>
              <a:rPr lang="hr-HR" sz="6000" smtClean="0">
                <a:solidFill>
                  <a:schemeClr val="bg1"/>
                </a:solidFill>
                <a:latin typeface="Arial" charset="0"/>
              </a:rPr>
              <a:t>s njime putovati.</a:t>
            </a:r>
          </a:p>
          <a:p>
            <a:pPr eaLnBrk="1" hangingPunct="1"/>
            <a:r>
              <a:rPr lang="hr-HR" sz="4000" smtClean="0">
                <a:solidFill>
                  <a:schemeClr val="bg1"/>
                </a:solidFill>
                <a:latin typeface="Arial" charset="0"/>
              </a:rPr>
              <a:t>Bosanska poslovica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advTm="10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FE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SC02575"/>
          <p:cNvPicPr>
            <a:picLocks noChangeAspect="1" noChangeArrowheads="1"/>
          </p:cNvPicPr>
          <p:nvPr/>
        </p:nvPicPr>
        <p:blipFill>
          <a:blip r:embed="rId2" cstate="print"/>
          <a:srcRect t="13418" r="11942" b="6071"/>
          <a:stretch>
            <a:fillRect/>
          </a:stretch>
        </p:blipFill>
        <p:spPr bwMode="auto">
          <a:xfrm rot="-180000">
            <a:off x="1851923" y="2984320"/>
            <a:ext cx="5112568" cy="350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 descr="u praonici.jpg"/>
          <p:cNvPicPr>
            <a:picLocks noChangeAspect="1"/>
          </p:cNvPicPr>
          <p:nvPr/>
        </p:nvPicPr>
        <p:blipFill>
          <a:blip r:embed="rId3" cstate="print"/>
          <a:srcRect l="13356" t="24684" r="9412" b="12440"/>
          <a:stretch>
            <a:fillRect/>
          </a:stretch>
        </p:blipFill>
        <p:spPr>
          <a:xfrm rot="420000">
            <a:off x="3941234" y="543301"/>
            <a:ext cx="4818575" cy="294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0" name="Slika 3" descr="Nikola pere.jpg"/>
          <p:cNvPicPr>
            <a:picLocks noChangeAspect="1"/>
          </p:cNvPicPr>
          <p:nvPr/>
        </p:nvPicPr>
        <p:blipFill>
          <a:blip r:embed="rId4" cstate="print"/>
          <a:srcRect t="27648" r="7921" b="24270"/>
          <a:stretch>
            <a:fillRect/>
          </a:stretch>
        </p:blipFill>
        <p:spPr bwMode="auto">
          <a:xfrm rot="-180000">
            <a:off x="316934" y="505013"/>
            <a:ext cx="3902983" cy="2601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DSC04809"/>
          <p:cNvPicPr>
            <a:picLocks noChangeAspect="1" noChangeArrowheads="1"/>
          </p:cNvPicPr>
          <p:nvPr/>
        </p:nvPicPr>
        <p:blipFill>
          <a:blip r:embed="rId2" cstate="print"/>
          <a:srcRect t="10101" r="101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Slika 3" descr="DSC06163.JPG"/>
          <p:cNvPicPr>
            <a:picLocks noChangeAspect="1"/>
          </p:cNvPicPr>
          <p:nvPr/>
        </p:nvPicPr>
        <p:blipFill>
          <a:blip r:embed="rId2" cstate="print"/>
          <a:srcRect r="4620"/>
          <a:stretch>
            <a:fillRect/>
          </a:stretch>
        </p:blipFill>
        <p:spPr bwMode="auto">
          <a:xfrm>
            <a:off x="179512" y="332656"/>
            <a:ext cx="4325938" cy="604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1" name="Slika 4" descr="DSC04962.JPG"/>
          <p:cNvPicPr>
            <a:picLocks noChangeAspect="1"/>
          </p:cNvPicPr>
          <p:nvPr/>
        </p:nvPicPr>
        <p:blipFill>
          <a:blip r:embed="rId3" cstate="print"/>
          <a:srcRect r="6328"/>
          <a:stretch>
            <a:fillRect/>
          </a:stretch>
        </p:blipFill>
        <p:spPr bwMode="auto">
          <a:xfrm>
            <a:off x="4716016" y="476672"/>
            <a:ext cx="4248472" cy="604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nikola popravlja poli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02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DSC073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571500" y="714375"/>
            <a:ext cx="79295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solidFill>
                  <a:schemeClr val="bg1"/>
                </a:solidFill>
                <a:latin typeface="Calibri" pitchFamily="34" charset="0"/>
              </a:rPr>
              <a:t>Cesta je nešto beskrajno dugačko, nešto čemu se ne vidi kraja, nalik na ljudski život, nalik na ljudske snove.</a:t>
            </a:r>
          </a:p>
          <a:p>
            <a:pPr algn="ctr"/>
            <a:r>
              <a:rPr lang="hr-HR" sz="4000">
                <a:solidFill>
                  <a:schemeClr val="bg1"/>
                </a:solidFill>
                <a:latin typeface="Calibri" pitchFamily="34" charset="0"/>
              </a:rPr>
              <a:t>F. M. Dostojevski</a:t>
            </a: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027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usić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694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714375" y="1500188"/>
            <a:ext cx="7715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6000">
                <a:latin typeface="Calibri" pitchFamily="34" charset="0"/>
              </a:rPr>
              <a:t>Pogledaj duboko u prirodu i onda ćeš sve bolje razumjeti.</a:t>
            </a:r>
          </a:p>
          <a:p>
            <a:pPr algn="ctr"/>
            <a:r>
              <a:rPr lang="hr-HR" sz="4400">
                <a:latin typeface="Calibri" pitchFamily="34" charset="0"/>
              </a:rPr>
              <a:t>Albert Einstein</a:t>
            </a: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SC07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046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209</Words>
  <Application>Microsoft Office PowerPoint</Application>
  <PresentationFormat>Prikaz na zaslonu (4:3)</PresentationFormat>
  <Paragraphs>42</Paragraphs>
  <Slides>60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PUTOSITNICE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PUTOSITNICE</dc:title>
  <dc:creator>MX</dc:creator>
  <cp:lastModifiedBy>Sanja Jozić</cp:lastModifiedBy>
  <cp:revision>101</cp:revision>
  <dcterms:created xsi:type="dcterms:W3CDTF">2015-04-10T10:33:08Z</dcterms:created>
  <dcterms:modified xsi:type="dcterms:W3CDTF">2015-04-14T05:40:51Z</dcterms:modified>
</cp:coreProperties>
</file>