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57" r:id="rId4"/>
    <p:sldId id="260" r:id="rId5"/>
    <p:sldId id="261" r:id="rId6"/>
    <p:sldId id="262" r:id="rId7"/>
    <p:sldId id="264" r:id="rId8"/>
    <p:sldId id="265" r:id="rId9"/>
    <p:sldId id="263" r:id="rId10"/>
    <p:sldId id="266" r:id="rId11"/>
    <p:sldId id="267" r:id="rId12"/>
    <p:sldId id="259" r:id="rId13"/>
    <p:sldId id="269" r:id="rId1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08" y="10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BC017-A0CC-40EF-A155-86A3E9674EC9}" type="datetimeFigureOut">
              <a:rPr lang="hr-HR" smtClean="0"/>
              <a:pPr/>
              <a:t>20.4.2017.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13AA9-7C3A-4EF7-B75F-22684CD384D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13AA9-7C3A-4EF7-B75F-22684CD384DA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free-powerpoint-templates-desig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915566"/>
            <a:ext cx="58326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Programi informacijskog opismenjavanja </a:t>
            </a:r>
          </a:p>
          <a:p>
            <a:pPr algn="ctr">
              <a:defRPr/>
            </a:pPr>
            <a:r>
              <a:rPr lang="hr-HR" sz="2400" dirty="0" smtClean="0">
                <a:latin typeface="Arial" pitchFamily="34" charset="0"/>
                <a:cs typeface="Arial" pitchFamily="34" charset="0"/>
              </a:rPr>
              <a:t>predškolske djece, roditelja i odgajatelja</a:t>
            </a:r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hr-HR" sz="20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r-HR" sz="2000" dirty="0" smtClean="0">
                <a:latin typeface="Arial" pitchFamily="34" charset="0"/>
                <a:cs typeface="Arial" pitchFamily="34" charset="0"/>
              </a:rPr>
              <a:t>        Danijela Petrić</a:t>
            </a:r>
          </a:p>
        </p:txBody>
      </p:sp>
      <p:sp>
        <p:nvSpPr>
          <p:cNvPr id="7" name="TextBox 6">
            <a:hlinkClick r:id="rId3"/>
          </p:cNvPr>
          <p:cNvSpPr txBox="1"/>
          <p:nvPr/>
        </p:nvSpPr>
        <p:spPr>
          <a:xfrm>
            <a:off x="2627784" y="4728002"/>
            <a:ext cx="4320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altLang="ko-KR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Stručni skup “Informacijska pismenost u dječjim knjižnicama”</a:t>
            </a:r>
          </a:p>
          <a:p>
            <a:pPr algn="ctr"/>
            <a:r>
              <a:rPr lang="hr-HR" altLang="ko-KR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Zagreb, 31.3.2017.</a:t>
            </a:r>
            <a:endParaRPr lang="ko-KR" alt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Slika 7" descr="fran galović_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478"/>
            <a:ext cx="4572005" cy="48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31590"/>
            <a:ext cx="39497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131590"/>
            <a:ext cx="448049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ko-KR" dirty="0" smtClean="0"/>
              <a:t>Zaključak</a:t>
            </a:r>
            <a:endParaRPr lang="ko-KR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475656" y="1563638"/>
            <a:ext cx="7668344" cy="299573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2000" dirty="0" smtClean="0"/>
              <a:t> Mediji mogu obogatiti djetetov govorno- jezični razvoj,                </a:t>
            </a:r>
          </a:p>
          <a:p>
            <a:r>
              <a:rPr lang="hr-HR" sz="2000" dirty="0" smtClean="0"/>
              <a:t>  ali i negativno utjecati. 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Na odraslima je da im ponude kvalitetne sadržaje.</a:t>
            </a:r>
          </a:p>
          <a:p>
            <a:pPr>
              <a:buFont typeface="Arial" pitchFamily="34" charset="0"/>
              <a:buChar char="•"/>
            </a:pPr>
            <a:r>
              <a:rPr lang="hr-HR" altLang="ko-KR" sz="2000" dirty="0" smtClean="0">
                <a:latin typeface="Arial" pitchFamily="34" charset="0"/>
                <a:cs typeface="Arial" pitchFamily="34" charset="0"/>
              </a:rPr>
              <a:t> Zadaća je knjižničara </a:t>
            </a:r>
            <a:r>
              <a:rPr lang="hr-HR" sz="2000" dirty="0" smtClean="0"/>
              <a:t>djeci od njihove najmlađe dobi pružiti      </a:t>
            </a:r>
          </a:p>
          <a:p>
            <a:r>
              <a:rPr lang="hr-HR" sz="2000" dirty="0" smtClean="0"/>
              <a:t>  kvalitetne medije i medijske sadržaje.</a:t>
            </a:r>
          </a:p>
          <a:p>
            <a:pPr>
              <a:buFont typeface="Arial" pitchFamily="34" charset="0"/>
              <a:buChar char="•"/>
            </a:pPr>
            <a:r>
              <a:rPr lang="hr-HR" altLang="ko-KR" sz="2000" dirty="0" smtClean="0">
                <a:latin typeface="Arial" pitchFamily="34" charset="0"/>
                <a:cs typeface="Arial" pitchFamily="34" charset="0"/>
              </a:rPr>
              <a:t> Stvoriti temelje za usvajanje vještina informacijske  pismenosti   </a:t>
            </a:r>
          </a:p>
          <a:p>
            <a:r>
              <a:rPr lang="hr-HR" altLang="ko-KR" sz="2000" dirty="0" smtClean="0"/>
              <a:t>  </a:t>
            </a:r>
            <a:r>
              <a:rPr lang="hr-HR" altLang="ko-KR" sz="2000" dirty="0" smtClean="0">
                <a:latin typeface="Arial" pitchFamily="34" charset="0"/>
                <a:cs typeface="Arial" pitchFamily="34" charset="0"/>
              </a:rPr>
              <a:t>kod djece predškolske dobi.</a:t>
            </a:r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0"/>
          </p:nvPr>
        </p:nvSpPr>
        <p:spPr>
          <a:xfrm>
            <a:off x="1835696" y="987574"/>
            <a:ext cx="6912768" cy="2995737"/>
          </a:xfrm>
        </p:spPr>
        <p:txBody>
          <a:bodyPr/>
          <a:lstStyle/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pPr algn="ctr"/>
            <a:r>
              <a:rPr lang="hr-HR" sz="3200" dirty="0" smtClean="0"/>
              <a:t>Hvala na pažnji!</a:t>
            </a:r>
          </a:p>
          <a:p>
            <a:pPr algn="ctr"/>
            <a:endParaRPr lang="hr-HR" sz="2800" dirty="0" smtClean="0"/>
          </a:p>
          <a:p>
            <a:pPr algn="ctr"/>
            <a:endParaRPr lang="hr-HR" sz="2800" dirty="0"/>
          </a:p>
        </p:txBody>
      </p:sp>
      <p:pic>
        <p:nvPicPr>
          <p:cNvPr id="30722" name="Picture 2" descr="Slikovni rezultat za unplug and pla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715766"/>
            <a:ext cx="2088232" cy="1105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79512" y="987574"/>
            <a:ext cx="8712968" cy="393990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hr-HR" altLang="ko-KR" sz="2000" dirty="0" smtClean="0"/>
              <a:t>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r-HR" altLang="ko-KR" sz="2000" dirty="0" smtClean="0"/>
              <a:t> Osobni knjižničar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r-HR" altLang="ko-KR" sz="2000" dirty="0" smtClean="0">
                <a:latin typeface="Arial" pitchFamily="34" charset="0"/>
                <a:cs typeface="Arial" pitchFamily="34" charset="0"/>
              </a:rPr>
              <a:t> Mreža plus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r-HR" altLang="ko-KR" sz="2000" dirty="0" smtClean="0"/>
              <a:t> Grupna knjižnična poduka</a:t>
            </a:r>
            <a:endParaRPr lang="hr-HR" altLang="ko-KR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r-HR" altLang="ko-KR" sz="2000" dirty="0" smtClean="0"/>
              <a:t> Kako pretraživati e-enciklopedije?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r-HR" altLang="ko-KR" sz="2000" dirty="0" smtClean="0"/>
              <a:t> Kako pretraživati e-katalog knjižnice?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r-HR" altLang="ko-KR" sz="2000" dirty="0" smtClean="0"/>
              <a:t> Istražujemo i igramo se </a:t>
            </a:r>
            <a:r>
              <a:rPr lang="hr-HR" altLang="ko-KR" sz="2000" dirty="0" err="1" smtClean="0"/>
              <a:t>tablet</a:t>
            </a:r>
            <a:r>
              <a:rPr lang="hr-HR" altLang="ko-KR" sz="2000" dirty="0" smtClean="0"/>
              <a:t> računalima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r-HR" sz="2000" dirty="0" smtClean="0"/>
              <a:t> Edukacija za roditelje </a:t>
            </a:r>
            <a:r>
              <a:rPr lang="hr-HR" sz="2000" i="1" dirty="0" smtClean="0"/>
              <a:t>„Čitanje s djetetom: zajedničko veselje i </a:t>
            </a:r>
          </a:p>
          <a:p>
            <a:pPr>
              <a:spcBef>
                <a:spcPts val="600"/>
              </a:spcBef>
            </a:pPr>
            <a:r>
              <a:rPr lang="hr-HR" sz="2000" i="1" dirty="0" smtClean="0"/>
              <a:t>  mnogostruka korist“</a:t>
            </a:r>
          </a:p>
          <a:p>
            <a:pPr>
              <a:buFont typeface="Arial" pitchFamily="34" charset="0"/>
              <a:buChar char="•"/>
            </a:pPr>
            <a:endParaRPr lang="hr-HR" altLang="ko-KR" sz="2400" dirty="0" smtClean="0"/>
          </a:p>
          <a:p>
            <a:endParaRPr lang="hr-HR" altLang="ko-KR" sz="2400" dirty="0" smtClean="0"/>
          </a:p>
          <a:p>
            <a:pPr>
              <a:buFont typeface="Arial" pitchFamily="34" charset="0"/>
              <a:buChar char="•"/>
            </a:pPr>
            <a:endParaRPr lang="hr-HR" altLang="ko-KR" dirty="0" smtClean="0"/>
          </a:p>
          <a:p>
            <a:pPr>
              <a:buFont typeface="Arial" pitchFamily="34" charset="0"/>
              <a:buChar char="•"/>
            </a:pP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/>
              <a:t>Programi informacijskog opismenjavanja </a:t>
            </a:r>
            <a:endParaRPr lang="en-US" sz="3200" dirty="0"/>
          </a:p>
        </p:txBody>
      </p:sp>
      <p:sp>
        <p:nvSpPr>
          <p:cNvPr id="6" name="TextBox 6">
            <a:hlinkClick r:id="rId2"/>
          </p:cNvPr>
          <p:cNvSpPr txBox="1"/>
          <p:nvPr/>
        </p:nvSpPr>
        <p:spPr>
          <a:xfrm>
            <a:off x="2627784" y="4728002"/>
            <a:ext cx="4320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altLang="ko-KR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Stručni skup “Informacijska pismenost u dječjim knjižnicama”</a:t>
            </a:r>
          </a:p>
          <a:p>
            <a:pPr algn="ctr"/>
            <a:r>
              <a:rPr lang="hr-HR" altLang="ko-KR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Zagreb, 31.3.2017.</a:t>
            </a:r>
            <a:endParaRPr lang="ko-KR" alt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 smtClean="0"/>
              <a:t>	IP i djeca predškolske dobi, zašto je važno?</a:t>
            </a:r>
            <a:endParaRPr lang="hr-HR" sz="2400" dirty="0"/>
          </a:p>
        </p:txBody>
      </p:sp>
      <p:sp>
        <p:nvSpPr>
          <p:cNvPr id="5" name="TextBox 6">
            <a:hlinkClick r:id="rId2"/>
          </p:cNvPr>
          <p:cNvSpPr txBox="1"/>
          <p:nvPr/>
        </p:nvSpPr>
        <p:spPr>
          <a:xfrm>
            <a:off x="2627784" y="4728002"/>
            <a:ext cx="4320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altLang="ko-KR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Stručni skup “Informacijska pismenost u dječjim knjižnicama”</a:t>
            </a:r>
          </a:p>
          <a:p>
            <a:pPr algn="ctr"/>
            <a:r>
              <a:rPr lang="hr-HR" altLang="ko-KR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Zagreb, 31.3.2017.</a:t>
            </a:r>
            <a:endParaRPr lang="ko-KR" alt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idx="10"/>
          </p:nvPr>
        </p:nvSpPr>
        <p:spPr>
          <a:xfrm>
            <a:off x="251520" y="1347614"/>
            <a:ext cx="8496944" cy="3240361"/>
          </a:xfrm>
        </p:spPr>
        <p:txBody>
          <a:bodyPr/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r-HR" sz="2000" dirty="0" smtClean="0"/>
              <a:t> okruženost medijima i informacijama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r-HR" sz="2000" dirty="0" smtClean="0"/>
              <a:t> ukazati na kvalitetu sadržaja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r-HR" sz="2000" dirty="0" smtClean="0"/>
              <a:t> </a:t>
            </a:r>
            <a:r>
              <a:rPr lang="hr-HR" sz="2000" u="sng" dirty="0" smtClean="0"/>
              <a:t>zajedno</a:t>
            </a:r>
            <a:r>
              <a:rPr lang="hr-HR" sz="2000" dirty="0" smtClean="0"/>
              <a:t> s roditeljima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r-HR" sz="2000" dirty="0" smtClean="0"/>
              <a:t> vrednovanje digitalnih izvora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obrazovanje za pismenost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podrška djeci u odrastanju u digitalno doba</a:t>
            </a:r>
          </a:p>
          <a:p>
            <a:pPr>
              <a:buFont typeface="Arial" pitchFamily="34" charset="0"/>
              <a:buChar char="•"/>
            </a:pPr>
            <a:endParaRPr lang="hr-HR" sz="2000" dirty="0" smtClean="0"/>
          </a:p>
          <a:p>
            <a:pPr>
              <a:buFont typeface="Arial" pitchFamily="34" charset="0"/>
              <a:buChar char="•"/>
            </a:pPr>
            <a:endParaRPr lang="hr-HR" dirty="0"/>
          </a:p>
        </p:txBody>
      </p:sp>
      <p:pic>
        <p:nvPicPr>
          <p:cNvPr id="2050" name="Picture 2" descr="Slikovni rezultat za young children and comput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923678"/>
            <a:ext cx="2924175" cy="2019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	Problemi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0"/>
          </p:nvPr>
        </p:nvSpPr>
        <p:spPr>
          <a:xfrm>
            <a:off x="0" y="1059582"/>
            <a:ext cx="8496944" cy="299573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2000" dirty="0" smtClean="0"/>
              <a:t> kontrola sadržaja, medija i vremena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preporuke pedijatara - ne koristiti digitalne medije ispod 18 mjeseci</a:t>
            </a:r>
          </a:p>
          <a:p>
            <a:pPr lvl="1">
              <a:buFont typeface="Arial" pitchFamily="34" charset="0"/>
              <a:buChar char="•"/>
            </a:pPr>
            <a:r>
              <a:rPr lang="hr-HR" sz="1800" dirty="0" smtClean="0"/>
              <a:t> slabije razvijene govorne jezične vještine </a:t>
            </a:r>
          </a:p>
          <a:p>
            <a:pPr lvl="1">
              <a:buFont typeface="Arial" pitchFamily="34" charset="0"/>
              <a:buChar char="•"/>
            </a:pPr>
            <a:r>
              <a:rPr lang="hr-HR" sz="1800" dirty="0" smtClean="0"/>
              <a:t> društvena interakcija s vršnjacima i okolinom</a:t>
            </a:r>
          </a:p>
          <a:p>
            <a:pPr lvl="1">
              <a:buFont typeface="Arial" pitchFamily="34" charset="0"/>
              <a:buChar char="•"/>
            </a:pPr>
            <a:endParaRPr lang="hr-HR" sz="1800" dirty="0" smtClean="0"/>
          </a:p>
          <a:p>
            <a:pPr lvl="1">
              <a:buFont typeface="Arial" pitchFamily="34" charset="0"/>
              <a:buChar char="•"/>
            </a:pPr>
            <a:endParaRPr lang="hr-HR" sz="1800" dirty="0"/>
          </a:p>
        </p:txBody>
      </p:sp>
      <p:sp>
        <p:nvSpPr>
          <p:cNvPr id="5" name="TextBox 6">
            <a:hlinkClick r:id="rId2"/>
          </p:cNvPr>
          <p:cNvSpPr txBox="1"/>
          <p:nvPr/>
        </p:nvSpPr>
        <p:spPr>
          <a:xfrm>
            <a:off x="1403648" y="4587974"/>
            <a:ext cx="4320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altLang="ko-KR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Stručni skup “Informacijska pismenost u dječjim knjižnicama”</a:t>
            </a:r>
          </a:p>
          <a:p>
            <a:pPr algn="ctr"/>
            <a:r>
              <a:rPr lang="hr-HR" altLang="ko-KR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Zagreb, 31.3.2017.</a:t>
            </a:r>
            <a:endParaRPr lang="ko-KR" altLang="en-US" sz="105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Slikovni rezultat za raising child in digital worl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20" t="26863" r="15654" b="18133"/>
          <a:stretch>
            <a:fillRect/>
          </a:stretch>
        </p:blipFill>
        <p:spPr bwMode="auto">
          <a:xfrm>
            <a:off x="5975648" y="1851670"/>
            <a:ext cx="3168352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/>
              <a:t>Istražujemo i igramo se </a:t>
            </a:r>
            <a:r>
              <a:rPr lang="hr-HR" sz="3200" dirty="0" err="1" smtClean="0"/>
              <a:t>tablet</a:t>
            </a:r>
            <a:r>
              <a:rPr lang="hr-HR" sz="3200" dirty="0" smtClean="0"/>
              <a:t> računalima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0" y="1275606"/>
            <a:ext cx="4860032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r-HR" sz="2000" dirty="0" smtClean="0">
                <a:latin typeface="Arial" pitchFamily="34" charset="0"/>
                <a:cs typeface="Arial" pitchFamily="34" charset="0"/>
              </a:rPr>
              <a:t> za djecu predškolske dobi i njihove        roditelje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r-HR" sz="2000" dirty="0" smtClean="0">
                <a:latin typeface="Arial" pitchFamily="34" charset="0"/>
                <a:cs typeface="Arial" pitchFamily="34" charset="0"/>
              </a:rPr>
              <a:t> cilj: stjecanje početnog znanja i vještina u pretraživanju i vrednovanju digitalnih     izvora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r-HR" sz="2000" dirty="0" smtClean="0">
                <a:latin typeface="Arial" pitchFamily="34" charset="0"/>
                <a:cs typeface="Arial" pitchFamily="34" charset="0"/>
              </a:rPr>
              <a:t> pretraživanje i korištenje korisnih          aplikacija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r-HR" sz="2000" dirty="0" smtClean="0">
                <a:latin typeface="Arial" pitchFamily="34" charset="0"/>
                <a:cs typeface="Arial" pitchFamily="34" charset="0"/>
              </a:rPr>
              <a:t> usvajanje jezika, </a:t>
            </a:r>
            <a:r>
              <a:rPr lang="hr-HR" sz="2000" dirty="0" err="1" smtClean="0">
                <a:latin typeface="Arial" pitchFamily="34" charset="0"/>
                <a:cs typeface="Arial" pitchFamily="34" charset="0"/>
              </a:rPr>
              <a:t>predvještina</a:t>
            </a:r>
            <a:r>
              <a:rPr lang="hr-HR" sz="2000" dirty="0" smtClean="0">
                <a:latin typeface="Arial" pitchFamily="34" charset="0"/>
                <a:cs typeface="Arial" pitchFamily="34" charset="0"/>
              </a:rPr>
              <a:t> čitanja</a:t>
            </a:r>
          </a:p>
          <a:p>
            <a:pPr>
              <a:buFont typeface="Arial" pitchFamily="34" charset="0"/>
              <a:buChar char="•"/>
            </a:pP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7" name="Picture 9" descr="Slikovni rezultat za istražujemo i igramo se tabletim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3180" y="1275606"/>
            <a:ext cx="4128459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	Primjeri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0"/>
          </p:nvPr>
        </p:nvSpPr>
        <p:spPr>
          <a:xfrm>
            <a:off x="0" y="1275606"/>
            <a:ext cx="5796136" cy="299573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hr-HR" sz="2000" dirty="0" smtClean="0"/>
              <a:t> Sunčice, 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</a:t>
            </a:r>
            <a:r>
              <a:rPr lang="hr-HR" sz="2000" dirty="0" err="1" smtClean="0"/>
              <a:t>Pamtilica</a:t>
            </a:r>
            <a:r>
              <a:rPr lang="hr-HR" sz="2000" dirty="0" smtClean="0"/>
              <a:t>, 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</a:t>
            </a:r>
            <a:r>
              <a:rPr lang="hr-HR" sz="2000" dirty="0" err="1" smtClean="0"/>
              <a:t>Story</a:t>
            </a:r>
            <a:r>
              <a:rPr lang="hr-HR" sz="2000" dirty="0" smtClean="0"/>
              <a:t> </a:t>
            </a:r>
            <a:r>
              <a:rPr lang="hr-HR" sz="2000" dirty="0" err="1" smtClean="0"/>
              <a:t>free</a:t>
            </a:r>
            <a:r>
              <a:rPr lang="hr-HR" sz="2000" dirty="0" smtClean="0"/>
              <a:t>, 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</a:t>
            </a:r>
            <a:r>
              <a:rPr lang="hr-HR" sz="2000" dirty="0" err="1" smtClean="0"/>
              <a:t>Glaskalica</a:t>
            </a:r>
            <a:r>
              <a:rPr lang="hr-HR" sz="2000" dirty="0" smtClean="0"/>
              <a:t>, 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</a:t>
            </a:r>
            <a:r>
              <a:rPr lang="hr-HR" sz="2000" dirty="0" err="1" smtClean="0"/>
              <a:t>Ponašalica</a:t>
            </a:r>
            <a:r>
              <a:rPr lang="hr-HR" sz="2000" dirty="0" smtClean="0"/>
              <a:t>, 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digitalne priče, audio priče, interaktivne priče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Matematička igraonica, 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Matematički vrtuljak, 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slikovnice proširene stvarnosti…</a:t>
            </a:r>
          </a:p>
          <a:p>
            <a:endParaRPr lang="hr-HR" dirty="0"/>
          </a:p>
        </p:txBody>
      </p:sp>
      <p:pic>
        <p:nvPicPr>
          <p:cNvPr id="5" name="Picture 7" descr="Slikovni rezultat za glaskalic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347614"/>
            <a:ext cx="3241246" cy="1904232"/>
          </a:xfrm>
          <a:prstGeom prst="rect">
            <a:avLst/>
          </a:prstGeom>
          <a:noFill/>
        </p:spPr>
      </p:pic>
      <p:pic>
        <p:nvPicPr>
          <p:cNvPr id="6" name="Picture 5" descr="Slikovni rezultat za sunčica za table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98502">
            <a:off x="2237103" y="1084645"/>
            <a:ext cx="3376655" cy="815877"/>
          </a:xfrm>
          <a:prstGeom prst="rect">
            <a:avLst/>
          </a:prstGeom>
          <a:noFill/>
        </p:spPr>
      </p:pic>
      <p:pic>
        <p:nvPicPr>
          <p:cNvPr id="26626" name="Picture 2" descr="Slikovni rezultat za mačak sivko aplikacij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435846"/>
            <a:ext cx="1296144" cy="1500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7650" name="Picture 2" descr="Slikovni rezultat za mačak sivko aplikacij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Kako pretražiti e-katalog knjižnice?</a:t>
            </a:r>
            <a:endParaRPr lang="hr-HR" dirty="0"/>
          </a:p>
        </p:txBody>
      </p:sp>
      <p:sp>
        <p:nvSpPr>
          <p:cNvPr id="7" name="Rezervirano mjesto sadržaja 2"/>
          <p:cNvSpPr>
            <a:spLocks noGrp="1"/>
          </p:cNvSpPr>
          <p:nvPr>
            <p:ph idx="1"/>
          </p:nvPr>
        </p:nvSpPr>
        <p:spPr>
          <a:xfrm>
            <a:off x="0" y="1543100"/>
            <a:ext cx="9144000" cy="3600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1800" dirty="0" smtClean="0"/>
              <a:t> </a:t>
            </a:r>
            <a:r>
              <a:rPr lang="hr-HR" sz="2200" dirty="0" smtClean="0"/>
              <a:t>radionice za odgajatelje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r-HR" sz="2200" dirty="0" smtClean="0"/>
              <a:t> ishodi učenja: samostalno pretraživanje e-katalog-a knjižnice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200" dirty="0" smtClean="0"/>
              <a:t> pretraživanje e-kataloga knjižnice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200" dirty="0" smtClean="0"/>
              <a:t> nove slikovnice, stručna literatura, časopisi,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200" dirty="0" smtClean="0"/>
              <a:t> tematska pretraživanja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200" dirty="0" smtClean="0"/>
              <a:t> korisni izvori na internetu namijenjeni                                                                  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hr-HR" sz="2200" dirty="0" smtClean="0"/>
              <a:t>  odgajateljima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200" dirty="0" smtClean="0"/>
              <a:t> korisni digitalni izvori za djecu                                                                             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hr-HR" sz="2200" dirty="0" smtClean="0"/>
              <a:t>  predškolske dobi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sz="1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sz="1800" dirty="0" smtClean="0"/>
          </a:p>
          <a:p>
            <a:pPr lvl="1" eaLnBrk="1" fontAlgn="auto" hangingPunct="1">
              <a:spcAft>
                <a:spcPts val="0"/>
              </a:spcAft>
              <a:buNone/>
              <a:defRPr/>
            </a:pPr>
            <a:endParaRPr lang="hr-HR" dirty="0" smtClean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7617" y="1995686"/>
            <a:ext cx="345638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The new Foxtel Kids app makes it easy to manage the way children watch video on your handheld gadgets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4172">
            <a:off x="4375140" y="2021749"/>
            <a:ext cx="4528928" cy="2549349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Edukacija za roditelje</a:t>
            </a: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idx="10"/>
          </p:nvPr>
        </p:nvSpPr>
        <p:spPr>
          <a:xfrm>
            <a:off x="0" y="1059582"/>
            <a:ext cx="8496944" cy="3456384"/>
          </a:xfrm>
        </p:spPr>
        <p:txBody>
          <a:bodyPr/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r-HR" sz="2000" dirty="0" smtClean="0"/>
              <a:t> organizirane edukacije u suradnji s vrtićima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r-HR" sz="2000" dirty="0" smtClean="0"/>
              <a:t> važnost čitanja od najranije dobi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r-HR" sz="2000" dirty="0" smtClean="0"/>
              <a:t> preporuke knjižnične građe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r-HR" sz="2000" dirty="0" smtClean="0"/>
              <a:t> gdje pronaći kvalitetne digitalne izvore za djecu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hr-HR" sz="2000" dirty="0" smtClean="0"/>
              <a:t> utjecaj medija na razvoj djeteta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399</Words>
  <Application>Microsoft Office PowerPoint</Application>
  <PresentationFormat>On-screen Show (16:9)</PresentationFormat>
  <Paragraphs>82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맑은 고딕</vt:lpstr>
      <vt:lpstr>Arial</vt:lpstr>
      <vt:lpstr>Calibri</vt:lpstr>
      <vt:lpstr>Office Theme</vt:lpstr>
      <vt:lpstr>Custom Design</vt:lpstr>
      <vt:lpstr>PowerPoint Presentation</vt:lpstr>
      <vt:lpstr>Programi informacijskog opismenjavanja </vt:lpstr>
      <vt:lpstr> IP i djeca predškolske dobi, zašto je važno?</vt:lpstr>
      <vt:lpstr> Problemi</vt:lpstr>
      <vt:lpstr>Istražujemo i igramo se tablet računalima</vt:lpstr>
      <vt:lpstr> Primjeri</vt:lpstr>
      <vt:lpstr>PowerPoint Presentation</vt:lpstr>
      <vt:lpstr>   Kako pretražiti e-katalog knjižnice?</vt:lpstr>
      <vt:lpstr>   Edukacija za roditelje</vt:lpstr>
      <vt:lpstr>PowerPoint Presentation</vt:lpstr>
      <vt:lpstr>Zaključak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Boris Badurina</cp:lastModifiedBy>
  <cp:revision>119</cp:revision>
  <dcterms:created xsi:type="dcterms:W3CDTF">2014-04-01T16:27:38Z</dcterms:created>
  <dcterms:modified xsi:type="dcterms:W3CDTF">2017-04-20T17:17:48Z</dcterms:modified>
</cp:coreProperties>
</file>