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61FEE-F038-450A-BCBB-0E6FDB430BFA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8FFC2-4D4A-4D09-9778-EAEA3E7A9B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53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8FFC2-4D4A-4D09-9778-EAEA3E7A9B7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34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1711-D744-4A07-925A-6C92188EA286}" type="datetime1">
              <a:rPr lang="hr-HR" smtClean="0"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13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8FC7-57CF-4D3B-89F9-655FBA7616A3}" type="datetime1">
              <a:rPr lang="hr-HR" smtClean="0"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113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70AE-3C29-44EE-BE98-3EC352362610}" type="datetime1">
              <a:rPr lang="hr-HR" smtClean="0"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715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FC9B-8879-44C2-A8F5-C624A5011E6E}" type="datetime1">
              <a:rPr lang="hr-HR" smtClean="0"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4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569A-0528-4EF9-9182-B3943E91514C}" type="datetime1">
              <a:rPr lang="hr-HR" smtClean="0"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74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442B-7B55-48B5-BB0B-1D451D7CD84A}" type="datetime1">
              <a:rPr lang="hr-HR" smtClean="0"/>
              <a:t>21.3.2016.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82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CF6-7540-4339-9754-45592491ACB9}" type="datetime1">
              <a:rPr lang="hr-HR" smtClean="0"/>
              <a:t>21.3.2016.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25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5A4F-D6C0-41EF-8AB7-3626328625B8}" type="datetime1">
              <a:rPr lang="hr-HR" smtClean="0"/>
              <a:t>21.3.2016.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82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350C-52C6-4D24-BDDA-24BBE4E701C9}" type="datetime1">
              <a:rPr lang="hr-HR" smtClean="0"/>
              <a:t>21.3.2016.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43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DE27-AC18-4DBA-8D05-431FEC470444}" type="datetime1">
              <a:rPr lang="hr-HR" smtClean="0"/>
              <a:t>21.3.2016.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08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D002-F9F4-4F52-ADD8-9C522672D80C}" type="datetime1">
              <a:rPr lang="hr-HR" smtClean="0"/>
              <a:t>21.3.2016.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716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C755-5F02-42D2-A580-1B658AF0F999}" type="datetime1">
              <a:rPr lang="hr-HR" smtClean="0"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55AB-36EB-43B2-88BE-33A9536E60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8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2820" y="2194466"/>
            <a:ext cx="11093114" cy="23876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Od </a:t>
            </a:r>
            <a:r>
              <a:rPr lang="hr-HR" b="1" i="1" dirty="0" err="1" smtClean="0"/>
              <a:t>Hrabrice</a:t>
            </a:r>
            <a:r>
              <a:rPr lang="hr-HR" b="1" i="1" dirty="0" smtClean="0"/>
              <a:t> </a:t>
            </a:r>
            <a:r>
              <a:rPr lang="hr-HR" b="1" dirty="0" smtClean="0"/>
              <a:t>do </a:t>
            </a:r>
            <a:br>
              <a:rPr lang="hr-HR" b="1" dirty="0" smtClean="0"/>
            </a:br>
            <a:r>
              <a:rPr lang="hr-HR" b="1" dirty="0" smtClean="0"/>
              <a:t>Dječjeg gradskog vijeća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3182" y="3852650"/>
            <a:ext cx="9725527" cy="741056"/>
          </a:xfrm>
        </p:spPr>
        <p:txBody>
          <a:bodyPr>
            <a:noAutofit/>
          </a:bodyPr>
          <a:lstStyle/>
          <a:p>
            <a:r>
              <a:rPr lang="hr-HR" sz="2800" dirty="0"/>
              <a:t> </a:t>
            </a:r>
            <a:r>
              <a:rPr lang="hr-HR" sz="2800" dirty="0" smtClean="0"/>
              <a:t>primjer kako knjižnica aktivno sudjeluje u razvoju civilnog društva</a:t>
            </a:r>
          </a:p>
          <a:p>
            <a:endParaRPr lang="hr-HR" sz="2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3609472" y="4930547"/>
            <a:ext cx="449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Vjeruška</a:t>
            </a:r>
            <a:r>
              <a:rPr lang="hr-HR" dirty="0" smtClean="0"/>
              <a:t> </a:t>
            </a:r>
            <a:r>
              <a:rPr lang="hr-HR" dirty="0" err="1" smtClean="0"/>
              <a:t>Štivić</a:t>
            </a:r>
            <a:r>
              <a:rPr lang="hr-HR" dirty="0" smtClean="0"/>
              <a:t>, </a:t>
            </a:r>
            <a:r>
              <a:rPr lang="hr-HR" dirty="0" err="1" smtClean="0"/>
              <a:t>mag</a:t>
            </a:r>
            <a:r>
              <a:rPr lang="hr-HR" dirty="0" smtClean="0"/>
              <a:t>. bibl.</a:t>
            </a:r>
          </a:p>
          <a:p>
            <a:pPr algn="ctr"/>
            <a:r>
              <a:rPr lang="hr-HR" dirty="0" smtClean="0"/>
              <a:t>voditeljica Dječjeg odjela</a:t>
            </a:r>
          </a:p>
          <a:p>
            <a:pPr algn="ctr"/>
            <a:r>
              <a:rPr lang="hr-HR" dirty="0" smtClean="0"/>
              <a:t>Narodna knjižnica „Petar Preradović” Bjelovar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549315" y="6364706"/>
            <a:ext cx="462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Zagreb, Knjižnica Medveščak, 18.03.2016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33" y="871468"/>
            <a:ext cx="2522439" cy="209568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BEBEBE">
                  <a:alpha val="74902"/>
                </a:srgbClr>
              </a:clrFrom>
              <a:clrTo>
                <a:srgbClr val="BEBE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843" y="767419"/>
            <a:ext cx="201185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48017">
            <a:off x="4724398" y="1179381"/>
            <a:ext cx="5277852" cy="423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7989" y="267870"/>
            <a:ext cx="10515600" cy="1126790"/>
          </a:xfrm>
        </p:spPr>
        <p:txBody>
          <a:bodyPr/>
          <a:lstStyle/>
          <a:p>
            <a:r>
              <a:rPr lang="hr-HR" dirty="0" smtClean="0"/>
              <a:t>Nastavlja se…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80210" y="1809416"/>
            <a:ext cx="12031580" cy="4912059"/>
          </a:xfrm>
        </p:spPr>
        <p:txBody>
          <a:bodyPr>
            <a:normAutofit/>
          </a:bodyPr>
          <a:lstStyle/>
          <a:p>
            <a:r>
              <a:rPr lang="hr-HR" dirty="0" smtClean="0"/>
              <a:t>Dječji forum Bijeli vitezovi Bjelovar</a:t>
            </a:r>
          </a:p>
          <a:p>
            <a:pPr marL="0" indent="0" algn="r">
              <a:buNone/>
            </a:pPr>
            <a:endParaRPr lang="hr-HR" sz="4800" dirty="0" smtClean="0"/>
          </a:p>
          <a:p>
            <a:pPr marL="0" indent="0" algn="r">
              <a:buNone/>
            </a:pPr>
            <a:endParaRPr lang="hr-HR" sz="4800" dirty="0"/>
          </a:p>
          <a:p>
            <a:pPr marL="0" indent="0" algn="r">
              <a:buNone/>
            </a:pPr>
            <a:endParaRPr lang="hr-HR" sz="4800" dirty="0" smtClean="0"/>
          </a:p>
          <a:p>
            <a:pPr marL="0" indent="0" algn="ctr">
              <a:buNone/>
            </a:pPr>
            <a:r>
              <a:rPr lang="hr-HR" sz="4800" dirty="0" smtClean="0"/>
              <a:t>                                                </a:t>
            </a:r>
          </a:p>
          <a:p>
            <a:pPr marL="0" indent="0" algn="ctr">
              <a:buNone/>
            </a:pPr>
            <a:r>
              <a:rPr lang="hr-HR" sz="4800" dirty="0"/>
              <a:t> </a:t>
            </a:r>
            <a:r>
              <a:rPr lang="hr-HR" sz="4800" dirty="0" smtClean="0"/>
              <a:t>                                                          Hvala! 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5144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663" y="353093"/>
            <a:ext cx="4684295" cy="1054601"/>
          </a:xfrm>
        </p:spPr>
        <p:txBody>
          <a:bodyPr/>
          <a:lstStyle/>
          <a:p>
            <a:r>
              <a:rPr lang="hr-HR" dirty="0" smtClean="0"/>
              <a:t>Na početku… 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907" y="1191125"/>
            <a:ext cx="7095615" cy="4597561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3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7832" y="565483"/>
            <a:ext cx="10462458" cy="5678905"/>
          </a:xfrm>
        </p:spPr>
        <p:txBody>
          <a:bodyPr>
            <a:normAutofit fontScale="92500" lnSpcReduction="20000"/>
          </a:bodyPr>
          <a:lstStyle/>
          <a:p>
            <a:endParaRPr lang="hr-HR" i="1" dirty="0" smtClean="0"/>
          </a:p>
          <a:p>
            <a:r>
              <a:rPr lang="hr-HR" i="1" dirty="0" smtClean="0"/>
              <a:t>Korak po korak do oporavka</a:t>
            </a:r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i="1" dirty="0"/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i="1" dirty="0"/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i="1" dirty="0"/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i="1" dirty="0"/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i="1" dirty="0" smtClean="0"/>
          </a:p>
          <a:p>
            <a:pPr algn="r"/>
            <a:r>
              <a:rPr lang="hr-HR" dirty="0" smtClean="0"/>
              <a:t>Radionice o nenasilnom rješavanju sukoba, </a:t>
            </a:r>
            <a:endParaRPr lang="hr-HR" dirty="0"/>
          </a:p>
          <a:p>
            <a:pPr marL="0" indent="0" algn="r">
              <a:buNone/>
            </a:pPr>
            <a:r>
              <a:rPr lang="hr-HR" dirty="0" smtClean="0"/>
              <a:t>toleranciji, komunikaciji, suradnji…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503" y="1547091"/>
            <a:ext cx="5469793" cy="371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79" y="1547091"/>
            <a:ext cx="2304553" cy="3292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93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8410" y="504921"/>
            <a:ext cx="8114076" cy="5501227"/>
          </a:xfrm>
        </p:spPr>
        <p:txBody>
          <a:bodyPr>
            <a:normAutofit/>
          </a:bodyPr>
          <a:lstStyle/>
          <a:p>
            <a:r>
              <a:rPr lang="hr-HR" dirty="0"/>
              <a:t>DND Bjelovar i Knjižnica</a:t>
            </a:r>
          </a:p>
          <a:p>
            <a:r>
              <a:rPr lang="hr-HR" dirty="0" smtClean="0"/>
              <a:t>Radionice o dječjim pravima</a:t>
            </a:r>
          </a:p>
          <a:p>
            <a:r>
              <a:rPr lang="hr-HR" dirty="0"/>
              <a:t>Budimo prijatelji</a:t>
            </a:r>
          </a:p>
          <a:p>
            <a:r>
              <a:rPr lang="hr-HR" dirty="0" smtClean="0"/>
              <a:t>Dječji forum </a:t>
            </a:r>
            <a:r>
              <a:rPr lang="hr-HR" i="1" dirty="0" err="1" smtClean="0"/>
              <a:t>Forum</a:t>
            </a:r>
            <a:endParaRPr lang="hr-HR" i="1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44" y="2991064"/>
            <a:ext cx="3933511" cy="268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437" y="418262"/>
            <a:ext cx="3561000" cy="255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991064"/>
            <a:ext cx="3406074" cy="265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23" y="2978195"/>
            <a:ext cx="2868797" cy="28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Potom…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Dječji forum </a:t>
            </a:r>
            <a:r>
              <a:rPr lang="hr-HR" i="1" dirty="0" err="1" smtClean="0"/>
              <a:t>Hrabrice</a:t>
            </a:r>
            <a:endParaRPr lang="hr-HR" i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63" y="2695403"/>
            <a:ext cx="5785148" cy="3481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103" y="365125"/>
            <a:ext cx="3863795" cy="2894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941" y="3535270"/>
            <a:ext cx="3817902" cy="242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70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5588" y="2187574"/>
            <a:ext cx="10515600" cy="4351338"/>
          </a:xfrm>
        </p:spPr>
        <p:txBody>
          <a:bodyPr/>
          <a:lstStyle/>
          <a:p>
            <a:r>
              <a:rPr lang="hr-HR" i="1" dirty="0" smtClean="0"/>
              <a:t>Grad prijatelj djece</a:t>
            </a:r>
          </a:p>
          <a:p>
            <a:r>
              <a:rPr lang="hr-HR" dirty="0" smtClean="0"/>
              <a:t>Koordinacijski odbor Grada Bjelovara za dobivanje statusa</a:t>
            </a:r>
          </a:p>
          <a:p>
            <a:r>
              <a:rPr lang="hr-HR" dirty="0" smtClean="0"/>
              <a:t>Suradnja </a:t>
            </a:r>
          </a:p>
          <a:p>
            <a:pPr lvl="1"/>
            <a:r>
              <a:rPr lang="hr-HR" dirty="0" smtClean="0"/>
              <a:t>Društvo </a:t>
            </a:r>
            <a:r>
              <a:rPr lang="hr-HR" dirty="0"/>
              <a:t>Naša djeca Bjelovar</a:t>
            </a:r>
          </a:p>
          <a:p>
            <a:pPr lvl="1"/>
            <a:r>
              <a:rPr lang="hr-HR" dirty="0"/>
              <a:t>Grad Bjelovar</a:t>
            </a:r>
          </a:p>
          <a:p>
            <a:pPr lvl="1"/>
            <a:r>
              <a:rPr lang="hr-HR" dirty="0" smtClean="0"/>
              <a:t>Dječji odjel Narodne knjižnice „Petar Preradović”</a:t>
            </a:r>
            <a:endParaRPr lang="hr-HR" dirty="0"/>
          </a:p>
          <a:p>
            <a:pPr lvl="1"/>
            <a:r>
              <a:rPr lang="hr-HR" dirty="0" smtClean="0"/>
              <a:t>vrtići</a:t>
            </a:r>
            <a:r>
              <a:rPr lang="hr-HR" dirty="0"/>
              <a:t>, škole, ustanove, udruge, </a:t>
            </a:r>
            <a:r>
              <a:rPr lang="hr-HR" dirty="0" smtClean="0"/>
              <a:t>pojedinci…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388" y="114216"/>
            <a:ext cx="2956812" cy="2099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20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 knjižnicom 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40482"/>
            <a:ext cx="10515600" cy="4351338"/>
          </a:xfrm>
        </p:spPr>
        <p:txBody>
          <a:bodyPr/>
          <a:lstStyle/>
          <a:p>
            <a:r>
              <a:rPr lang="hr-HR" dirty="0" smtClean="0"/>
              <a:t>Dječje gradsko vijeće grada Bjelovara</a:t>
            </a:r>
          </a:p>
          <a:p>
            <a:r>
              <a:rPr lang="hr-HR" dirty="0"/>
              <a:t>Knjižnica daje jednog vijećnika</a:t>
            </a:r>
          </a:p>
          <a:p>
            <a:r>
              <a:rPr lang="hr-HR" dirty="0" smtClean="0"/>
              <a:t>Knjižničarka voditeljica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8153400" y="806115"/>
            <a:ext cx="3404713" cy="2300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58" y="3696688"/>
            <a:ext cx="4814336" cy="239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20" y="212081"/>
            <a:ext cx="3498019" cy="2332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452" y="3661748"/>
            <a:ext cx="5012348" cy="2479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2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39887"/>
            <a:ext cx="10515600" cy="4351338"/>
          </a:xfrm>
        </p:spPr>
        <p:txBody>
          <a:bodyPr/>
          <a:lstStyle/>
          <a:p>
            <a:r>
              <a:rPr lang="hr-HR" dirty="0" smtClean="0"/>
              <a:t>Sudjelovanje djece u javnom životu</a:t>
            </a:r>
          </a:p>
          <a:p>
            <a:pPr lvl="1"/>
            <a:r>
              <a:rPr lang="hr-HR" dirty="0" smtClean="0"/>
              <a:t>Stanje i potrebe djece</a:t>
            </a:r>
          </a:p>
          <a:p>
            <a:pPr lvl="1"/>
            <a:r>
              <a:rPr lang="hr-HR" dirty="0" smtClean="0"/>
              <a:t>Poboljšanje položaja djece</a:t>
            </a:r>
          </a:p>
          <a:p>
            <a:pPr lvl="1"/>
            <a:r>
              <a:rPr lang="hr-HR" dirty="0" smtClean="0"/>
              <a:t>Javno iznošenje mišljenja i prijedloga</a:t>
            </a:r>
          </a:p>
          <a:p>
            <a:pPr lvl="1"/>
            <a:r>
              <a:rPr lang="hr-HR" dirty="0" smtClean="0"/>
              <a:t>Informiranje djece i mladih</a:t>
            </a:r>
          </a:p>
          <a:p>
            <a:pPr lvl="1"/>
            <a:r>
              <a:rPr lang="hr-HR" dirty="0" smtClean="0"/>
              <a:t>Susreti i druženja</a:t>
            </a:r>
          </a:p>
          <a:p>
            <a:pPr lvl="1"/>
            <a:r>
              <a:rPr lang="hr-HR" dirty="0" smtClean="0"/>
              <a:t>Stvaranje prilika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Isticanje važnosti pismenosti  </a:t>
            </a:r>
          </a:p>
          <a:p>
            <a:r>
              <a:rPr lang="hr-HR" dirty="0" smtClean="0"/>
              <a:t>Čitateljska kultura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641" y="299270"/>
            <a:ext cx="3799833" cy="291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641" y="3516897"/>
            <a:ext cx="3785937" cy="2839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31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7174" y="546983"/>
            <a:ext cx="11297652" cy="4852402"/>
          </a:xfrm>
        </p:spPr>
        <p:txBody>
          <a:bodyPr>
            <a:normAutofit/>
          </a:bodyPr>
          <a:lstStyle/>
          <a:p>
            <a:r>
              <a:rPr lang="hr-HR" dirty="0" smtClean="0"/>
              <a:t>Dobar kao Hlapić</a:t>
            </a:r>
          </a:p>
          <a:p>
            <a:r>
              <a:rPr lang="hr-HR" dirty="0" smtClean="0"/>
              <a:t>Mali ljudi, velika djela – ponos Bjelovara</a:t>
            </a:r>
          </a:p>
          <a:p>
            <a:r>
              <a:rPr lang="hr-HR" dirty="0" smtClean="0"/>
              <a:t>Čitam dam, sretan sam…</a:t>
            </a:r>
          </a:p>
          <a:p>
            <a:r>
              <a:rPr lang="hr-HR" dirty="0" err="1" smtClean="0"/>
              <a:t>ZiD</a:t>
            </a:r>
            <a:r>
              <a:rPr lang="hr-HR" dirty="0" smtClean="0"/>
              <a:t> festival</a:t>
            </a:r>
          </a:p>
          <a:p>
            <a:r>
              <a:rPr lang="hr-HR" dirty="0" smtClean="0"/>
              <a:t>Dječji tjedan</a:t>
            </a:r>
          </a:p>
          <a:p>
            <a:pPr algn="r"/>
            <a:r>
              <a:rPr lang="hr-HR" dirty="0" smtClean="0"/>
              <a:t>Ljetne aktivnosti </a:t>
            </a:r>
          </a:p>
          <a:p>
            <a:pPr marL="0" indent="0" algn="r">
              <a:buNone/>
            </a:pPr>
            <a:r>
              <a:rPr lang="hr-HR" dirty="0" smtClean="0"/>
              <a:t>u vrtićima</a:t>
            </a:r>
          </a:p>
          <a:p>
            <a:pPr lvl="1" algn="r"/>
            <a:r>
              <a:rPr lang="hr-HR" dirty="0" smtClean="0"/>
              <a:t> Igra</a:t>
            </a:r>
          </a:p>
          <a:p>
            <a:pPr lvl="1" algn="r"/>
            <a:r>
              <a:rPr lang="hr-HR" dirty="0" smtClean="0"/>
              <a:t>Čitanje</a:t>
            </a:r>
          </a:p>
          <a:p>
            <a:pPr lvl="1" algn="r"/>
            <a:r>
              <a:rPr lang="hr-HR" dirty="0"/>
              <a:t>I</a:t>
            </a:r>
            <a:r>
              <a:rPr lang="hr-HR" dirty="0" smtClean="0"/>
              <a:t>skustvo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Od Hrabrice do Dječjeg gradskog vijeća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687" y="802473"/>
            <a:ext cx="2626917" cy="1856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083" y="911185"/>
            <a:ext cx="1793326" cy="1748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13" y="3264442"/>
            <a:ext cx="3470125" cy="2604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74" y="3486638"/>
            <a:ext cx="4650205" cy="2264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92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253</Words>
  <Application>Microsoft Office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Od Hrabrice do  Dječjeg gradskog vijeća  </vt:lpstr>
      <vt:lpstr>Na početku… </vt:lpstr>
      <vt:lpstr>PowerPoint Presentation</vt:lpstr>
      <vt:lpstr>PowerPoint Presentation</vt:lpstr>
      <vt:lpstr>Potom…</vt:lpstr>
      <vt:lpstr>PowerPoint Presentation</vt:lpstr>
      <vt:lpstr>S knjižnicom …</vt:lpstr>
      <vt:lpstr>Aktivnosti…</vt:lpstr>
      <vt:lpstr>PowerPoint Presentation</vt:lpstr>
      <vt:lpstr>Nastavlja se…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Hrabrice do  Dječjeg gradskog vijeća  </dc:title>
  <dc:creator>User</dc:creator>
  <cp:lastModifiedBy>Boris Badurina</cp:lastModifiedBy>
  <cp:revision>54</cp:revision>
  <dcterms:created xsi:type="dcterms:W3CDTF">2016-03-01T08:30:55Z</dcterms:created>
  <dcterms:modified xsi:type="dcterms:W3CDTF">2016-03-21T16:04:48Z</dcterms:modified>
</cp:coreProperties>
</file>