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5" r:id="rId11"/>
    <p:sldId id="268" r:id="rId12"/>
    <p:sldId id="266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2DAA-B54B-419F-971E-6BFCE07785DA}" type="datetimeFigureOut">
              <a:rPr lang="sr-Latn-CS" smtClean="0"/>
              <a:t>8.3.2016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3D41A-CFBE-43CE-B0E2-B884339ED13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2DAA-B54B-419F-971E-6BFCE07785DA}" type="datetimeFigureOut">
              <a:rPr lang="sr-Latn-CS" smtClean="0"/>
              <a:t>8.3.2016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3D41A-CFBE-43CE-B0E2-B884339ED13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2DAA-B54B-419F-971E-6BFCE07785DA}" type="datetimeFigureOut">
              <a:rPr lang="sr-Latn-CS" smtClean="0"/>
              <a:t>8.3.2016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3D41A-CFBE-43CE-B0E2-B884339ED13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2DAA-B54B-419F-971E-6BFCE07785DA}" type="datetimeFigureOut">
              <a:rPr lang="sr-Latn-CS" smtClean="0"/>
              <a:t>8.3.2016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3D41A-CFBE-43CE-B0E2-B884339ED13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2DAA-B54B-419F-971E-6BFCE07785DA}" type="datetimeFigureOut">
              <a:rPr lang="sr-Latn-CS" smtClean="0"/>
              <a:t>8.3.2016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3D41A-CFBE-43CE-B0E2-B884339ED13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2DAA-B54B-419F-971E-6BFCE07785DA}" type="datetimeFigureOut">
              <a:rPr lang="sr-Latn-CS" smtClean="0"/>
              <a:t>8.3.2016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3D41A-CFBE-43CE-B0E2-B884339ED13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2DAA-B54B-419F-971E-6BFCE07785DA}" type="datetimeFigureOut">
              <a:rPr lang="sr-Latn-CS" smtClean="0"/>
              <a:t>8.3.2016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3D41A-CFBE-43CE-B0E2-B884339ED13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2DAA-B54B-419F-971E-6BFCE07785DA}" type="datetimeFigureOut">
              <a:rPr lang="sr-Latn-CS" smtClean="0"/>
              <a:t>8.3.2016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3D41A-CFBE-43CE-B0E2-B884339ED13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2DAA-B54B-419F-971E-6BFCE07785DA}" type="datetimeFigureOut">
              <a:rPr lang="sr-Latn-CS" smtClean="0"/>
              <a:t>8.3.2016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3D41A-CFBE-43CE-B0E2-B884339ED13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2DAA-B54B-419F-971E-6BFCE07785DA}" type="datetimeFigureOut">
              <a:rPr lang="sr-Latn-CS" smtClean="0"/>
              <a:t>8.3.2016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3D41A-CFBE-43CE-B0E2-B884339ED13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2DAA-B54B-419F-971E-6BFCE07785DA}" type="datetimeFigureOut">
              <a:rPr lang="sr-Latn-CS" smtClean="0"/>
              <a:t>8.3.2016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3D41A-CFBE-43CE-B0E2-B884339ED13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52DAA-B54B-419F-971E-6BFCE07785DA}" type="datetimeFigureOut">
              <a:rPr lang="sr-Latn-CS" smtClean="0"/>
              <a:t>8.3.2016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3D41A-CFBE-43CE-B0E2-B884339ED138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85786" y="8572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Programi Knjižnice za mlade za poticanje društveno-političkog aktivizma 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071934" y="5434018"/>
            <a:ext cx="4843474" cy="1423982"/>
          </a:xfrm>
        </p:spPr>
        <p:txBody>
          <a:bodyPr>
            <a:normAutofit fontScale="85000" lnSpcReduction="10000"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Miroslav Katić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Knjižnica za mlade</a:t>
            </a:r>
            <a:br>
              <a:rPr lang="hr-HR" dirty="0" smtClean="0">
                <a:solidFill>
                  <a:schemeClr val="bg1"/>
                </a:solidFill>
              </a:rPr>
            </a:br>
            <a:r>
              <a:rPr lang="hr-HR" sz="2600" dirty="0" smtClean="0">
                <a:solidFill>
                  <a:schemeClr val="bg1"/>
                </a:solidFill>
              </a:rPr>
              <a:t>Gradska knjižnica “Ivan Goran Kovačić”</a:t>
            </a:r>
            <a:endParaRPr lang="hr-HR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DIM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>
                <a:solidFill>
                  <a:schemeClr val="bg1"/>
                </a:solidFill>
              </a:rPr>
              <a:t>Zajednička organizacija ciklusa predavanja </a:t>
            </a:r>
          </a:p>
          <a:p>
            <a:pPr>
              <a:buNone/>
            </a:pPr>
            <a:r>
              <a:rPr lang="hr-HR" dirty="0" smtClean="0">
                <a:solidFill>
                  <a:schemeClr val="bg1"/>
                </a:solidFill>
              </a:rPr>
              <a:t>“Radna </a:t>
            </a:r>
            <a:r>
              <a:rPr lang="hr-HR" dirty="0" err="1" smtClean="0">
                <a:solidFill>
                  <a:schemeClr val="bg1"/>
                </a:solidFill>
              </a:rPr>
              <a:t>knjiž</a:t>
            </a:r>
            <a:r>
              <a:rPr lang="hr-HR" dirty="0" smtClean="0">
                <a:solidFill>
                  <a:schemeClr val="bg1"/>
                </a:solidFill>
              </a:rPr>
              <a:t>(n)</a:t>
            </a:r>
            <a:r>
              <a:rPr lang="hr-HR" dirty="0" err="1" smtClean="0">
                <a:solidFill>
                  <a:schemeClr val="bg1"/>
                </a:solidFill>
              </a:rPr>
              <a:t>ica</a:t>
            </a:r>
            <a:r>
              <a:rPr lang="hr-HR" dirty="0" smtClean="0">
                <a:solidFill>
                  <a:schemeClr val="bg1"/>
                </a:solidFill>
              </a:rPr>
              <a:t> za mlade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Cilj: upoznati mlade završnih razreda strukovnih škola s njihovim radnim pravima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PC10042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285728"/>
            <a:ext cx="8072494" cy="605437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ZAKLJUČAK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Informirana javnost je temelj demokracije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Povezivanjem s udrugama civilnog društva knjižnice osnažuju svoju ulogu u društvu i vračaju povjerenje javnosti u nju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Javne knjižnice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bg1"/>
                </a:solidFill>
              </a:rPr>
              <a:t>proizvod demokracije </a:t>
            </a:r>
            <a:r>
              <a:rPr lang="hr-HR" dirty="0" smtClean="0">
                <a:solidFill>
                  <a:schemeClr val="bg1"/>
                </a:solidFill>
              </a:rPr>
              <a:t>(javne knjižnice su nastale kao odgovor na potrebe demokratskog društva u razvoju)</a:t>
            </a:r>
          </a:p>
          <a:p>
            <a:r>
              <a:rPr lang="hr-HR" b="1" dirty="0" smtClean="0">
                <a:solidFill>
                  <a:schemeClr val="bg1"/>
                </a:solidFill>
              </a:rPr>
              <a:t>pokretač demokracije</a:t>
            </a:r>
            <a:endParaRPr lang="hr-H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Uloga knjižnice u osnaživanju građanskog angažmana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25963"/>
          </a:xfrm>
        </p:spPr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Knjižnica kao informativni centar i promicatelj građanske pismenosti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Knjižnice kao javne arene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Knjižnice kao nositelji civilnog partnerstva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Knjižnica za mlade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Osnovana 2003. kao dislocirani odjel Gradske knjižnice “Ivan Goran Kovačić” Karlovac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Namijenjena potrebama mladih i olakšanju njihove integracije u društvo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Program Knjižnice za mlade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>
                <a:solidFill>
                  <a:schemeClr val="bg1"/>
                </a:solidFill>
              </a:rPr>
              <a:t>Promicanje  pismenosti, cjeloživotnog učenja, informacijske pismenosti i čitanja iz užitka. </a:t>
            </a:r>
          </a:p>
          <a:p>
            <a:r>
              <a:rPr lang="vi-VN" dirty="0" smtClean="0">
                <a:solidFill>
                  <a:schemeClr val="bg1"/>
                </a:solidFill>
              </a:rPr>
              <a:t>Zdravlje i zdravstvena zaštita mladih</a:t>
            </a:r>
          </a:p>
          <a:p>
            <a:r>
              <a:rPr lang="vi-VN" dirty="0" smtClean="0">
                <a:solidFill>
                  <a:schemeClr val="bg1"/>
                </a:solidFill>
              </a:rPr>
              <a:t>Građansko obrazovanje</a:t>
            </a:r>
          </a:p>
          <a:p>
            <a:r>
              <a:rPr lang="vi-VN" dirty="0" smtClean="0">
                <a:solidFill>
                  <a:schemeClr val="bg1"/>
                </a:solidFill>
              </a:rPr>
              <a:t>Zapošljavanje i poduzetništvo</a:t>
            </a:r>
          </a:p>
          <a:p>
            <a:r>
              <a:rPr lang="vi-VN" dirty="0" smtClean="0">
                <a:solidFill>
                  <a:schemeClr val="bg1"/>
                </a:solidFill>
              </a:rPr>
              <a:t>Aktivnosti razonode i kreativnog izražavanja 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Građansko obrazovanje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Tribine i predavanja za promicanje društveno-političkog aktivizma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Tribine „Budimo tolerantniji“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Živa knjižnica</a:t>
            </a:r>
          </a:p>
          <a:p>
            <a:endParaRPr lang="hr-HR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chemeClr val="bg1"/>
                </a:solidFill>
              </a:rPr>
              <a:t>Suradnja s udrugama civilnog društva </a:t>
            </a:r>
          </a:p>
          <a:p>
            <a:pPr>
              <a:buNone/>
            </a:pPr>
            <a:r>
              <a:rPr lang="hr-HR" dirty="0" smtClean="0">
                <a:solidFill>
                  <a:schemeClr val="bg1"/>
                </a:solidFill>
              </a:rPr>
              <a:t>(POLKA,DIM, GONG)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POLKA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Suradnja Udruge za razvoj građanske i političke kulture POLKA Karlovac i Knjižnice za mlade na POLKAVIEW-ima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POLKAVIEW - </a:t>
            </a:r>
            <a:r>
              <a:rPr lang="vi-VN" sz="2800" dirty="0" smtClean="0">
                <a:solidFill>
                  <a:schemeClr val="bg1"/>
                </a:solidFill>
              </a:rPr>
              <a:t>serija razgovora s javnim ličnostima</a:t>
            </a:r>
            <a:r>
              <a:rPr lang="hr-HR" sz="2800" dirty="0" smtClean="0">
                <a:solidFill>
                  <a:schemeClr val="bg1"/>
                </a:solidFill>
              </a:rPr>
              <a:t> u prostorijama Knjižnice za mlade</a:t>
            </a:r>
            <a:r>
              <a:rPr lang="vi-VN" sz="2800" dirty="0" smtClean="0">
                <a:solidFill>
                  <a:schemeClr val="bg1"/>
                </a:solidFill>
              </a:rPr>
              <a:t> u formi intervjua – tribine</a:t>
            </a:r>
            <a:endParaRPr lang="hr-HR" sz="2800" dirty="0" smtClean="0">
              <a:solidFill>
                <a:schemeClr val="bg1"/>
              </a:solidFill>
            </a:endParaRPr>
          </a:p>
          <a:p>
            <a:r>
              <a:rPr lang="vi-VN" sz="2800" dirty="0" smtClean="0">
                <a:solidFill>
                  <a:schemeClr val="bg1"/>
                </a:solidFill>
              </a:rPr>
              <a:t>omogučuj</a:t>
            </a:r>
            <a:r>
              <a:rPr lang="hr-HR" sz="2800" dirty="0" smtClean="0">
                <a:solidFill>
                  <a:schemeClr val="bg1"/>
                </a:solidFill>
              </a:rPr>
              <a:t>e</a:t>
            </a:r>
            <a:r>
              <a:rPr lang="vi-VN" sz="2800" dirty="0" smtClean="0">
                <a:solidFill>
                  <a:schemeClr val="bg1"/>
                </a:solidFill>
              </a:rPr>
              <a:t> zainteresiranim sugrađanima  komuni</a:t>
            </a:r>
            <a:r>
              <a:rPr lang="hr-HR" sz="2800" dirty="0" err="1" smtClean="0">
                <a:solidFill>
                  <a:schemeClr val="bg1"/>
                </a:solidFill>
              </a:rPr>
              <a:t>kaciju</a:t>
            </a:r>
            <a:r>
              <a:rPr lang="vi-VN" sz="2800" dirty="0" smtClean="0">
                <a:solidFill>
                  <a:schemeClr val="bg1"/>
                </a:solidFill>
              </a:rPr>
              <a:t> s em</a:t>
            </a:r>
            <a:r>
              <a:rPr lang="hr-HR" sz="2800" dirty="0" smtClean="0">
                <a:solidFill>
                  <a:schemeClr val="bg1"/>
                </a:solidFill>
              </a:rPr>
              <a:t>i</a:t>
            </a:r>
            <a:r>
              <a:rPr lang="vi-VN" sz="2800" dirty="0" smtClean="0">
                <a:solidFill>
                  <a:schemeClr val="bg1"/>
                </a:solidFill>
              </a:rPr>
              <a:t>nentnim osobama iz društveno-političkog života zajednice</a:t>
            </a:r>
            <a:endParaRPr lang="hr-HR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6" name="Rezervirano mjesto sadržaja 5" descr="mandi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285727"/>
            <a:ext cx="8215370" cy="61820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GONG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>
                <a:solidFill>
                  <a:schemeClr val="bg1"/>
                </a:solidFill>
              </a:rPr>
              <a:t>Zajednička organizacija tribina s ciljem </a:t>
            </a:r>
          </a:p>
          <a:p>
            <a:pPr>
              <a:buNone/>
            </a:pPr>
            <a:r>
              <a:rPr lang="hr-HR" dirty="0" smtClean="0">
                <a:solidFill>
                  <a:schemeClr val="bg1"/>
                </a:solidFill>
              </a:rPr>
              <a:t>društveno-političkog aktiviranja mladih, ali i </a:t>
            </a:r>
          </a:p>
          <a:p>
            <a:pPr>
              <a:buNone/>
            </a:pPr>
            <a:r>
              <a:rPr lang="hr-HR" dirty="0" smtClean="0">
                <a:solidFill>
                  <a:schemeClr val="bg1"/>
                </a:solidFill>
              </a:rPr>
              <a:t>ostalih građana</a:t>
            </a:r>
            <a:br>
              <a:rPr lang="hr-HR" dirty="0" smtClean="0">
                <a:solidFill>
                  <a:schemeClr val="bg1"/>
                </a:solidFill>
              </a:rPr>
            </a:br>
            <a:endParaRPr lang="hr-HR" dirty="0" smtClean="0">
              <a:solidFill>
                <a:schemeClr val="bg1"/>
              </a:solidFill>
            </a:endParaRPr>
          </a:p>
          <a:p>
            <a:r>
              <a:rPr lang="hr-HR" dirty="0" smtClean="0">
                <a:solidFill>
                  <a:schemeClr val="bg1"/>
                </a:solidFill>
              </a:rPr>
              <a:t> Tribina “Politika i mladi”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Građanski sat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248</Words>
  <Application>Microsoft Office PowerPoint</Application>
  <PresentationFormat>Prikaz na zaslonu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Office tema</vt:lpstr>
      <vt:lpstr>Programi Knjižnice za mlade za poticanje društveno-političkog aktivizma </vt:lpstr>
      <vt:lpstr>Javne knjižnice</vt:lpstr>
      <vt:lpstr>Uloga knjižnice u osnaživanju građanskog angažmana</vt:lpstr>
      <vt:lpstr>Knjižnica za mlade</vt:lpstr>
      <vt:lpstr>Program Knjižnice za mlade</vt:lpstr>
      <vt:lpstr>Građansko obrazovanje</vt:lpstr>
      <vt:lpstr>POLKA</vt:lpstr>
      <vt:lpstr>Slajd 8</vt:lpstr>
      <vt:lpstr>GONG</vt:lpstr>
      <vt:lpstr>DIM</vt:lpstr>
      <vt:lpstr>Slajd 11</vt:lpstr>
      <vt:lpstr>ZAKLJUČAK</vt:lpstr>
    </vt:vector>
  </TitlesOfParts>
  <Company>GKKA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GKKA</dc:creator>
  <cp:lastModifiedBy>GKKA</cp:lastModifiedBy>
  <cp:revision>16</cp:revision>
  <dcterms:created xsi:type="dcterms:W3CDTF">2016-03-08T17:57:28Z</dcterms:created>
  <dcterms:modified xsi:type="dcterms:W3CDTF">2016-03-08T20:50:33Z</dcterms:modified>
</cp:coreProperties>
</file>