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5" r:id="rId10"/>
    <p:sldId id="267" r:id="rId11"/>
    <p:sldId id="268" r:id="rId12"/>
    <p:sldId id="266" r:id="rId13"/>
  </p:sldIdLst>
  <p:sldSz cx="9144000" cy="5143500" type="screen16x9"/>
  <p:notesSz cx="6784975" cy="9906000"/>
  <p:embeddedFontLst>
    <p:embeddedFont>
      <p:font typeface="Amatic SC" panose="020B0604020202020204" charset="0"/>
      <p:regular r:id="rId15"/>
      <p:bold r:id="rId16"/>
    </p:embeddedFont>
    <p:embeddedFont>
      <p:font typeface="Calibri" panose="020F0502020204030204" pitchFamily="34" charset="0"/>
      <p:regular r:id="rId17"/>
      <p:bold r:id="rId18"/>
      <p:italic r:id="rId19"/>
      <p:boldItalic r:id="rId20"/>
    </p:embeddedFont>
    <p:embeddedFont>
      <p:font typeface="Source Code Pro" panose="020B0604020202020204" charset="-18"/>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3162" autoAdjust="0"/>
  </p:normalViewPr>
  <p:slideViewPr>
    <p:cSldViewPr snapToGrid="0">
      <p:cViewPr varScale="1">
        <p:scale>
          <a:sx n="150" d="100"/>
          <a:sy n="150" d="100"/>
        </p:scale>
        <p:origin x="474" y="114"/>
      </p:cViewPr>
      <p:guideLst>
        <p:guide orient="horz" pos="1620"/>
        <p:guide pos="2880"/>
      </p:guideLst>
    </p:cSldViewPr>
  </p:slideViewPr>
  <p:notesTextViewPr>
    <p:cViewPr>
      <p:scale>
        <a:sx n="1" d="1"/>
        <a:sy n="1" d="1"/>
      </p:scale>
      <p:origin x="0" y="0"/>
    </p:cViewPr>
  </p:notesTextViewPr>
  <p:notesViewPr>
    <p:cSldViewPr snapToGrid="0">
      <p:cViewPr varScale="1">
        <p:scale>
          <a:sx n="80" d="100"/>
          <a:sy n="80" d="100"/>
        </p:scale>
        <p:origin x="402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2075" y="742950"/>
            <a:ext cx="6602413" cy="37147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8498" y="4705350"/>
            <a:ext cx="5427979" cy="44577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361582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78498" y="4705350"/>
            <a:ext cx="5427979" cy="4457700"/>
          </a:xfrm>
          <a:prstGeom prst="rect">
            <a:avLst/>
          </a:prstGeom>
        </p:spPr>
        <p:txBody>
          <a:bodyPr lIns="91425" tIns="91425" rIns="91425" bIns="91425" anchor="t" anchorCtr="0">
            <a:noAutofit/>
          </a:bodyPr>
          <a:lstStyle/>
          <a:p>
            <a:pPr lvl="0" rtl="0">
              <a:spcBef>
                <a:spcPts val="0"/>
              </a:spcBef>
              <a:buNone/>
            </a:pPr>
            <a:r>
              <a:rPr lang="en" dirty="0"/>
              <a:t>Knjižnica Dubec otvorena je 1974. godine, a Knjižnica Jelkovec 2012.godine, obje knjižnice u mreži Knjižnica grada Zagreba djeluju kao ogranci Knjižnice Sesvete</a:t>
            </a:r>
            <a:r>
              <a:rPr lang="en" dirty="0" smtClean="0"/>
              <a:t>. Razlike i sličnosti između dva ogranka uvjetovane su različitim prostorima u kojima djeluju, </a:t>
            </a:r>
            <a:r>
              <a:rPr lang="en" dirty="0"/>
              <a:t>drugačijom lokalnom zajednicom i naseljima u kojima se nalaze, kao i različitim načinima rada sa djecom i mladima. Sličnost se očituje u organizaciji programa u suradnji s udrugama civilnog društva i volonterima, s ciljem razvoja humanosti, odgovornosti i poduzetnosti kod djece i mladih. Knjižnica Dubec niz godina surađuje s više udruga, od kojih neke kao svoju misiju navode poticanje pojedinca da otkrije svoj potencijal i stvori bolji svijet za sebe i svoju okolinu kroz izazovna iskustva u nepoznatim situacijama. Suradnja s volonterima ostvaruje se kroz redovite aktivnosti i programe knjižnice koji djeluju na dobrobit djece i mladih u raznim područjima njihova života.</a:t>
            </a:r>
          </a:p>
          <a:p>
            <a:pPr lvl="0" rtl="0">
              <a:spcBef>
                <a:spcPts val="0"/>
              </a:spcBef>
              <a:buNone/>
            </a:pPr>
            <a:endParaRPr dirty="0"/>
          </a:p>
          <a:p>
            <a:pPr lvl="0" rtl="0">
              <a:spcBef>
                <a:spcPts val="0"/>
              </a:spcBef>
              <a:buNone/>
            </a:pPr>
            <a:r>
              <a:rPr lang="en" dirty="0"/>
              <a:t>Knjižnica Jelkovec i udruga Iskra – centar za edukaciju i savjetovanje višegodišnji su partneri  u projektu „Mali pitaju - veliki im čitaju“. Osnovni cilj projekta je unapređivanje vještina čitanja, gdje volonteri  pomažu djeci, a svaki održani ciklus radionica rezultira jačanjem društvenog potencijala </a:t>
            </a:r>
          </a:p>
          <a:p>
            <a:pPr lvl="0" rtl="0">
              <a:spcBef>
                <a:spcPts val="0"/>
              </a:spcBef>
              <a:buNone/>
            </a:pPr>
            <a:r>
              <a:rPr lang="en" dirty="0"/>
              <a:t>lokalne zajednice. </a:t>
            </a:r>
          </a:p>
          <a:p>
            <a:pPr lvl="0" rtl="0">
              <a:spcBef>
                <a:spcPts val="0"/>
              </a:spcBef>
              <a:buNone/>
            </a:pPr>
            <a:r>
              <a:rPr lang="en" dirty="0"/>
              <a:t>U izlaganju će se prikazati na koji način programi doprinose kako razvoju djece i mladih, tako i </a:t>
            </a:r>
          </a:p>
          <a:p>
            <a:pPr lvl="0" rtl="0">
              <a:spcBef>
                <a:spcPts val="0"/>
              </a:spcBef>
              <a:buNone/>
            </a:pPr>
            <a:r>
              <a:rPr lang="en" dirty="0"/>
              <a:t>lokalnih zajednica u kojima knjižnice djeluju.</a:t>
            </a:r>
          </a:p>
          <a:p>
            <a:pPr lvl="0">
              <a:spcBef>
                <a:spcPts val="0"/>
              </a:spcBef>
              <a:buNone/>
            </a:pPr>
            <a:endParaRPr dirty="0"/>
          </a:p>
        </p:txBody>
      </p:sp>
    </p:spTree>
    <p:extLst>
      <p:ext uri="{BB962C8B-B14F-4D97-AF65-F5344CB8AC3E}">
        <p14:creationId xmlns:p14="http://schemas.microsoft.com/office/powerpoint/2010/main" val="603284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Podatci iz izvještaja o radu Odjela za djecu i mlade Knjižnice </a:t>
            </a:r>
            <a:r>
              <a:rPr lang="hr-HR" dirty="0" err="1" smtClean="0"/>
              <a:t>Jelkovec</a:t>
            </a:r>
            <a:r>
              <a:rPr lang="hr-HR" dirty="0" smtClean="0"/>
              <a:t> svake godine pokazuju sve veći broj različitih </a:t>
            </a:r>
            <a:r>
              <a:rPr lang="hr-HR" dirty="0" smtClean="0"/>
              <a:t>aktivnosti </a:t>
            </a:r>
            <a:r>
              <a:rPr lang="hr-HR" dirty="0" smtClean="0"/>
              <a:t>i sve veći broj posjetitelja tih aktivnosti. Od prvog dana rada Odjel za djecu i mlade je treći životni prostor naselja Novi </a:t>
            </a:r>
            <a:r>
              <a:rPr lang="hr-HR" dirty="0" err="1" smtClean="0"/>
              <a:t>Jelkovec,te</a:t>
            </a:r>
            <a:r>
              <a:rPr lang="hr-HR" dirty="0" smtClean="0"/>
              <a:t> smo odmah uvidjeli da nam je potreba pomoć volontera pri provedbi radionica ( iz nekih prošli izlaganja na ovom skupu možda se sjećate da je u središtu odjela lift koji onemogućava </a:t>
            </a:r>
            <a:r>
              <a:rPr lang="hr-HR" dirty="0" smtClean="0"/>
              <a:t>preglednost </a:t>
            </a:r>
            <a:r>
              <a:rPr lang="hr-HR" dirty="0" smtClean="0"/>
              <a:t>prostora) podsjetimo da je prošlo sedam godina od prvih useljenja u stanove i tri godine rada knjižnice koja je i dalje jednina kulturna ustanova u naselju.  Knjižnica se kroz zalaganje volontera pruža prigoda da proširi i poboljša svoje usluge. Naše najzanimljivija radionica već više od godine dana je Engleski u knjižnici koji ujedno pruža pomoć u učenju jezika uz domaće zadaće a za one koji mogu više nudi različite knjige i slikovnice koje knjižničarke čitaju</a:t>
            </a:r>
            <a:endParaRPr lang="hr-HR" dirty="0"/>
          </a:p>
        </p:txBody>
      </p:sp>
    </p:spTree>
    <p:extLst>
      <p:ext uri="{BB962C8B-B14F-4D97-AF65-F5344CB8AC3E}">
        <p14:creationId xmlns:p14="http://schemas.microsoft.com/office/powerpoint/2010/main" val="3210234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smtClean="0"/>
              <a:t>Na razlike smo ukazivali </a:t>
            </a:r>
            <a:r>
              <a:rPr lang="hr-HR" dirty="0" smtClean="0"/>
              <a:t>tijekom </a:t>
            </a:r>
            <a:r>
              <a:rPr lang="hr-HR" dirty="0" smtClean="0"/>
              <a:t>prezentacije i odnose se na </a:t>
            </a:r>
            <a:r>
              <a:rPr lang="hr-HR" smtClean="0"/>
              <a:t>različite </a:t>
            </a:r>
            <a:r>
              <a:rPr lang="hr-HR" smtClean="0"/>
              <a:t>materijalno </a:t>
            </a:r>
            <a:r>
              <a:rPr lang="hr-HR" dirty="0" smtClean="0"/>
              <a:t>prostorne </a:t>
            </a:r>
            <a:r>
              <a:rPr lang="hr-HR" dirty="0" smtClean="0"/>
              <a:t>uvjete </a:t>
            </a:r>
            <a:r>
              <a:rPr lang="hr-HR" dirty="0" smtClean="0"/>
              <a:t>koje vladaju u knjižnici </a:t>
            </a:r>
            <a:r>
              <a:rPr lang="hr-HR" dirty="0" err="1" smtClean="0"/>
              <a:t>Dubec</a:t>
            </a:r>
            <a:r>
              <a:rPr lang="hr-HR" dirty="0" smtClean="0"/>
              <a:t> i Knjižnici </a:t>
            </a:r>
            <a:r>
              <a:rPr lang="hr-HR" dirty="0" err="1" smtClean="0"/>
              <a:t>Jelkovec</a:t>
            </a:r>
            <a:r>
              <a:rPr lang="hr-HR" dirty="0" smtClean="0"/>
              <a:t>.</a:t>
            </a:r>
          </a:p>
          <a:p>
            <a:r>
              <a:rPr lang="hr-HR" dirty="0" smtClean="0"/>
              <a:t>Sličnost je vidljiva u brojnim aktivnostima koje se provode u suradnji sa udrugama ili volonterima knjižnice.</a:t>
            </a:r>
          </a:p>
          <a:p>
            <a:r>
              <a:rPr lang="hr-HR" dirty="0" smtClean="0"/>
              <a:t>Obje knjižnice brojnim programima i uslugama nastoje povećati vidljivost svoje knjižnice u lokalnoj zajednici u kojoj djeluju, te tako ostvaruju brojene zadaće definirane za narodne knjižnice.</a:t>
            </a:r>
            <a:endParaRPr lang="hr-HR" dirty="0"/>
          </a:p>
        </p:txBody>
      </p:sp>
    </p:spTree>
    <p:extLst>
      <p:ext uri="{BB962C8B-B14F-4D97-AF65-F5344CB8AC3E}">
        <p14:creationId xmlns:p14="http://schemas.microsoft.com/office/powerpoint/2010/main" val="406026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78498" y="4705350"/>
            <a:ext cx="5427980" cy="44577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3147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78498" y="4705350"/>
            <a:ext cx="5427979" cy="4457700"/>
          </a:xfrm>
          <a:prstGeom prst="rect">
            <a:avLst/>
          </a:prstGeom>
        </p:spPr>
        <p:txBody>
          <a:bodyPr lIns="91425" tIns="91425" rIns="91425" bIns="91425" anchor="t" anchorCtr="0">
            <a:noAutofit/>
          </a:bodyPr>
          <a:lstStyle/>
          <a:p>
            <a:pPr lvl="0">
              <a:spcBef>
                <a:spcPts val="0"/>
              </a:spcBef>
              <a:buNone/>
            </a:pPr>
            <a:r>
              <a:rPr lang="en"/>
              <a:t>često nas ne prepoznaju kako knjižnicu, no nastojimo maksimalno iskoristiti činjenicu da smo smješteni u parkiću. Kao što ćete vidjeti mnoge smo aktivnosti pa i one s volonterima i udrugama usmjerili u parkić. to činimo i zbog toga da budemo vidljiviji neposrednim susjedima te da naše aktivnosti budu prepoznate i da se o njima govori. Osim toga u parkić dolaze i ljudi koji našu zgradu nisu prepoznali kao knjižnicu iako koriste park.</a:t>
            </a:r>
          </a:p>
        </p:txBody>
      </p:sp>
    </p:spTree>
    <p:extLst>
      <p:ext uri="{BB962C8B-B14F-4D97-AF65-F5344CB8AC3E}">
        <p14:creationId xmlns:p14="http://schemas.microsoft.com/office/powerpoint/2010/main" val="184321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78498" y="4705350"/>
            <a:ext cx="5427979" cy="4457700"/>
          </a:xfrm>
          <a:prstGeom prst="rect">
            <a:avLst/>
          </a:prstGeom>
        </p:spPr>
        <p:txBody>
          <a:bodyPr lIns="91425" tIns="91425" rIns="91425" bIns="91425" anchor="t" anchorCtr="0">
            <a:noAutofit/>
          </a:bodyPr>
          <a:lstStyle/>
          <a:p>
            <a:pPr lvl="0" rtl="0">
              <a:spcBef>
                <a:spcPts val="0"/>
              </a:spcBef>
              <a:buNone/>
            </a:pPr>
            <a:r>
              <a:rPr lang="en" dirty="0"/>
              <a:t>Likovne radionice održavamo jednom tjedno - Mila Ćorić, volontira oko godinu dana te je potpisala ugovor na još godinu dana. Pomaže u organizaciji i provedbi likovnih radionica za djecu. Prva volonterka u radu s djecom u Knjižnici Dubec i na njenom smo primjeru djeci objasnili što znači volontirati (iako im je teško shvatiti da Mila ne dobiva nikakvu naknadu za svoj rad, te su djeca za Međunarodni dan volontera za Milu napravili jedan skeć koji su odigrali te čestitiku).</a:t>
            </a:r>
          </a:p>
          <a:p>
            <a:pPr lvl="0">
              <a:spcBef>
                <a:spcPts val="0"/>
              </a:spcBef>
              <a:buNone/>
            </a:pPr>
            <a:r>
              <a:rPr lang="en" dirty="0"/>
              <a:t>Čitaj mi priču! - od nedavno u ovoj aktivnosti nam pomaže volonterka Anđela Žuro te smo i mi proširili krug korisnika koji sudjeluju na ovoj aktivnosti. Krenuli smo sa čitanjem priča za djecu koja bi se odazvala na navedenu aktivnost u određeni termin, sada surađujemo i sa školom te nam jednom tjedno dolaze djeca koja su na boravku i s njima čitamo knjige, razgovaramo o pročitanom, crtamo, ponekad i pjevamo. Nastojimo pobuditi ljubav prema čitanju, ali kroz razgovor i produbiti razumijevanje pročitanog.</a:t>
            </a:r>
          </a:p>
        </p:txBody>
      </p:sp>
    </p:spTree>
    <p:extLst>
      <p:ext uri="{BB962C8B-B14F-4D97-AF65-F5344CB8AC3E}">
        <p14:creationId xmlns:p14="http://schemas.microsoft.com/office/powerpoint/2010/main" val="1838529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78498" y="4705350"/>
            <a:ext cx="5427979" cy="4457700"/>
          </a:xfrm>
          <a:prstGeom prst="rect">
            <a:avLst/>
          </a:prstGeom>
        </p:spPr>
        <p:txBody>
          <a:bodyPr lIns="91425" tIns="91425" rIns="91425" bIns="91425" anchor="t" anchorCtr="0">
            <a:noAutofit/>
          </a:bodyPr>
          <a:lstStyle/>
          <a:p>
            <a:pPr lvl="0" rtl="0">
              <a:spcBef>
                <a:spcPts val="0"/>
              </a:spcBef>
              <a:buNone/>
            </a:pPr>
            <a:r>
              <a:rPr lang="en" dirty="0"/>
              <a:t>Surađivali smo s više </a:t>
            </a:r>
            <a:r>
              <a:rPr lang="en" dirty="0" smtClean="0"/>
              <a:t>udruga</a:t>
            </a:r>
            <a:r>
              <a:rPr lang="hr-HR" dirty="0" smtClean="0"/>
              <a:t>.</a:t>
            </a:r>
            <a:r>
              <a:rPr lang="hr-HR" baseline="0" dirty="0" smtClean="0"/>
              <a:t> </a:t>
            </a:r>
            <a:r>
              <a:rPr lang="en" dirty="0" smtClean="0"/>
              <a:t>No</a:t>
            </a:r>
            <a:r>
              <a:rPr lang="en" dirty="0"/>
              <a:t>, ovaj put ću govoriti o udruzi Surcokret OLJIN koja je provela više aktivnosti u Knjižnici Dubec. Igra MIZI je nastala angažmanom članova udruge a promovira zdrave izbore u životu, a u Knjižnici smo se igrali jednom sa školarcima i drugi puta s vrtićkim uzrastom. Reakcije su bile više nego dobre, vrtić je čak naručio nekoliko primjeraka igre.</a:t>
            </a:r>
          </a:p>
          <a:p>
            <a:pPr lvl="0" rtl="0">
              <a:spcBef>
                <a:spcPts val="0"/>
              </a:spcBef>
              <a:buNone/>
            </a:pPr>
            <a:r>
              <a:rPr lang="en" dirty="0"/>
              <a:t>Osim toga održano je i 6 grafičkih radionica za djecu od 5 do 8 razreda OŠ, a sudjelovanje su djeci predložili nastavnici likovnog odgoja nadarenim učenicima. Dakle ostvarili smo divnu suradnju škole, vrtića i udruge građana.</a:t>
            </a:r>
          </a:p>
          <a:p>
            <a:pPr lvl="0">
              <a:spcBef>
                <a:spcPts val="0"/>
              </a:spcBef>
              <a:buNone/>
            </a:pPr>
            <a:r>
              <a:rPr lang="en" dirty="0"/>
              <a:t>Knjižnica prepoznata kao partner u osiguranju kvalitetnih programa za djecu u zajednici.</a:t>
            </a:r>
          </a:p>
        </p:txBody>
      </p:sp>
    </p:spTree>
    <p:extLst>
      <p:ext uri="{BB962C8B-B14F-4D97-AF65-F5344CB8AC3E}">
        <p14:creationId xmlns:p14="http://schemas.microsoft.com/office/powerpoint/2010/main" val="281535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78498" y="4705350"/>
            <a:ext cx="5427979" cy="4457700"/>
          </a:xfrm>
          <a:prstGeom prst="rect">
            <a:avLst/>
          </a:prstGeom>
        </p:spPr>
        <p:txBody>
          <a:bodyPr lIns="91425" tIns="91425" rIns="91425" bIns="91425" anchor="t" anchorCtr="0">
            <a:noAutofit/>
          </a:bodyPr>
          <a:lstStyle/>
          <a:p>
            <a:pPr lvl="0" rtl="0">
              <a:spcBef>
                <a:spcPts val="0"/>
              </a:spcBef>
              <a:buNone/>
            </a:pPr>
            <a:r>
              <a:rPr lang="en"/>
              <a:t>Jedna od udruga s kojom smo surađivali je i Outward Bound Hrvatska. Misija udruge je potaknuti ljude da otkriju svoj potencijal i stvore bolji svijet za sebe i svoju okolinu kroz izazovna iskustva u nepoznatim situacijama. </a:t>
            </a:r>
          </a:p>
          <a:p>
            <a:pPr lvl="0" rtl="0">
              <a:spcBef>
                <a:spcPts val="0"/>
              </a:spcBef>
              <a:buNone/>
            </a:pPr>
            <a:r>
              <a:rPr lang="en"/>
              <a:t>Riječ je uz ostalo o pustolovini, suočavanju s nepoznatim i izazovima, pomicanju vlastitih granica,  društvenoj odgovornosti i razvoju vještina timskog rada. Inače udruga to radi kroz pustolovine u prirodi, a za nas su organizirali više raznovrsnih igara za velik broj djece različitih uzrasta. U ovom slučaju nismo imali organizirani dolazak (škola ili vrtić) jer je sama najava izazvala veliko zanimanje djece za ovu aktivnost.</a:t>
            </a:r>
          </a:p>
          <a:p>
            <a:pPr lvl="0" rtl="0">
              <a:spcBef>
                <a:spcPts val="0"/>
              </a:spcBef>
              <a:buNone/>
            </a:pPr>
            <a:r>
              <a:rPr lang="en"/>
              <a:t>Kroz navedene primjere ostvarili smo promociju udruga civilng društva i prepoznavanje volonterskog i rada udruga u zajednici. U aktivnostima je sudjelovao velik broj djece, škola i vrtić, a knjižnica je prepoznata kao dobar partner i za udruge i za škole i vrtiće kroz organizaciju raznovrsnih i kvalitetnih programa.</a:t>
            </a:r>
          </a:p>
          <a:p>
            <a:pPr lvl="0" rtl="0">
              <a:spcBef>
                <a:spcPts val="0"/>
              </a:spcBef>
              <a:buNone/>
            </a:pPr>
            <a:endParaRPr sz="1000"/>
          </a:p>
        </p:txBody>
      </p:sp>
    </p:spTree>
    <p:extLst>
      <p:ext uri="{BB962C8B-B14F-4D97-AF65-F5344CB8AC3E}">
        <p14:creationId xmlns:p14="http://schemas.microsoft.com/office/powerpoint/2010/main" val="222488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78498" y="4705350"/>
            <a:ext cx="5427980" cy="4457700"/>
          </a:xfrm>
          <a:prstGeom prst="rect">
            <a:avLst/>
          </a:prstGeom>
        </p:spPr>
        <p:txBody>
          <a:bodyPr lIns="91425" tIns="91425" rIns="91425" bIns="91425" anchor="t" anchorCtr="0">
            <a:noAutofit/>
          </a:bodyPr>
          <a:lstStyle/>
          <a:p>
            <a:pPr lvl="0">
              <a:spcBef>
                <a:spcPts val="0"/>
              </a:spcBef>
              <a:buNone/>
            </a:pPr>
            <a:r>
              <a:rPr lang="hr-HR" dirty="0" smtClean="0"/>
              <a:t>Gore vidljivi podatci govore o </a:t>
            </a:r>
            <a:r>
              <a:rPr lang="vi-VN" dirty="0" smtClean="0"/>
              <a:t>Knjižnic</a:t>
            </a:r>
            <a:r>
              <a:rPr lang="hr-HR" dirty="0" smtClean="0"/>
              <a:t>i</a:t>
            </a:r>
            <a:r>
              <a:rPr lang="vi-VN" dirty="0" smtClean="0"/>
              <a:t> Jelkovec, ogranak</a:t>
            </a:r>
            <a:r>
              <a:rPr lang="hr-HR" dirty="0" smtClean="0"/>
              <a:t>u</a:t>
            </a:r>
            <a:r>
              <a:rPr lang="vi-VN" dirty="0" smtClean="0"/>
              <a:t> područne Knjižnice Sesvete</a:t>
            </a:r>
            <a:r>
              <a:rPr lang="hr-HR" dirty="0" smtClean="0"/>
              <a:t>. Odmah su uočljive razlike između Knjižnice </a:t>
            </a:r>
            <a:r>
              <a:rPr lang="hr-HR" dirty="0" err="1" smtClean="0"/>
              <a:t>Dubec</a:t>
            </a:r>
            <a:r>
              <a:rPr lang="hr-HR" dirty="0" smtClean="0"/>
              <a:t> i Knjižnice </a:t>
            </a:r>
            <a:r>
              <a:rPr lang="hr-HR" dirty="0" err="1" smtClean="0"/>
              <a:t>Jelkovec</a:t>
            </a:r>
            <a:r>
              <a:rPr lang="hr-HR" dirty="0" smtClean="0"/>
              <a:t> i to  u veličini fonda, materijalno prostornim uvjetima, radnom vremenu, te smještaju knjižnice u središtu samog naselja. Knjižnica </a:t>
            </a:r>
            <a:r>
              <a:rPr lang="hr-HR" dirty="0" err="1" smtClean="0"/>
              <a:t>Jelkovec</a:t>
            </a:r>
            <a:r>
              <a:rPr lang="hr-HR" dirty="0" smtClean="0"/>
              <a:t> se prostire na 4 etaže, dva kata , prizemlju i podzemnoj etaži. Odjel za djecu i mlade djeluje na prvom katu.</a:t>
            </a:r>
            <a:r>
              <a:rPr lang="pl-PL" dirty="0" smtClean="0"/>
              <a:t> </a:t>
            </a:r>
            <a:endParaRPr dirty="0"/>
          </a:p>
        </p:txBody>
      </p:sp>
    </p:spTree>
    <p:extLst>
      <p:ext uri="{BB962C8B-B14F-4D97-AF65-F5344CB8AC3E}">
        <p14:creationId xmlns:p14="http://schemas.microsoft.com/office/powerpoint/2010/main" val="235563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78498" y="4705350"/>
            <a:ext cx="5427980" cy="4457700"/>
          </a:xfrm>
          <a:prstGeom prst="rect">
            <a:avLst/>
          </a:prstGeom>
        </p:spPr>
        <p:txBody>
          <a:bodyPr lIns="91425" tIns="91425" rIns="91425" bIns="91425" anchor="t" anchorCtr="0">
            <a:noAutofit/>
          </a:bodyPr>
          <a:lstStyle/>
          <a:p>
            <a:pPr lvl="0">
              <a:spcBef>
                <a:spcPts val="0"/>
              </a:spcBef>
              <a:buNone/>
            </a:pPr>
            <a:r>
              <a:rPr lang="vi-VN" dirty="0" smtClean="0"/>
              <a:t>Centar za edukaciju i savjetovanje Iskra i knjižnica Jelkovec uz potporu Regionalne zaklade za lokalni razvoj „Zamah“ i grada Zagreba – Gradskog ureda za socijalnu zaštitu i osobe s invaliditetom, u rujnu 2013. godine pokreću projekt  „Mali pitaju, veliki im čitaju“. Osnovni cilj projekta je unapređivanje vještina čitanja, razumijevanja teksta i razvijanje ljubavi prema knjizi i pisanoj riječi. Korisnici: djeca nižih razreda osnovne škole u dobi od 7 do 10 godina.</a:t>
            </a:r>
            <a:r>
              <a:rPr lang="hr-HR" dirty="0" smtClean="0"/>
              <a:t> Projekt se provodio u periodu od tri mjeseca i u njega je uključeno 12 djece, Individualno čitanje odvijalo se jednom tjednom. Ovdje treba naglasiti da udrugu Iskra CES čine profesionalci </a:t>
            </a:r>
            <a:r>
              <a:rPr lang="hr-HR" dirty="0" err="1" smtClean="0"/>
              <a:t>pomagačkih</a:t>
            </a:r>
            <a:r>
              <a:rPr lang="hr-HR" dirty="0" smtClean="0"/>
              <a:t> struka sa dugogodišnjim iskustvom u civilnom sektoru. Tako da su volonteri psiholozi, pedagozi, studenti završnih godina društveno humanističkog usmjerenja.</a:t>
            </a:r>
          </a:p>
          <a:p>
            <a:pPr lvl="0">
              <a:spcBef>
                <a:spcPts val="0"/>
              </a:spcBef>
              <a:buNone/>
            </a:pPr>
            <a:r>
              <a:rPr lang="hr-HR" dirty="0" smtClean="0"/>
              <a:t>S obzirom na stručno znanje volontera u projekt se u suradnji sa OŠ </a:t>
            </a:r>
            <a:r>
              <a:rPr lang="hr-HR" dirty="0" err="1" smtClean="0"/>
              <a:t>Jelkovec</a:t>
            </a:r>
            <a:r>
              <a:rPr lang="hr-HR" dirty="0" smtClean="0"/>
              <a:t> uključi i nekoliko djece sa izraženim teškoćama u čitanju. Knjižnica osigurava prostor, te sudjeluje u odabiru građe za čitanje kao i u odabiru djece. Za volontere se </a:t>
            </a:r>
            <a:r>
              <a:rPr lang="hr-HR" dirty="0" err="1" smtClean="0"/>
              <a:t>organzira</a:t>
            </a:r>
            <a:r>
              <a:rPr lang="hr-HR" dirty="0" smtClean="0"/>
              <a:t> supervizija i stručna podrška tijekom rada na projektu</a:t>
            </a:r>
          </a:p>
          <a:p>
            <a:pPr lvl="0">
              <a:spcBef>
                <a:spcPts val="0"/>
              </a:spcBef>
              <a:buNone/>
            </a:pPr>
            <a:r>
              <a:rPr lang="hr-HR" dirty="0" smtClean="0"/>
              <a:t>Uz unapređivanje čitalačkih vještina kod djece, ovaj projekt rezultira povećanjem stupnja integracije djece u grupu vršnjaka ,te smanjenjem stope školskog neuspjeha. Da je projekt </a:t>
            </a:r>
            <a:r>
              <a:rPr lang="hr-HR" dirty="0" smtClean="0"/>
              <a:t>primijećen </a:t>
            </a:r>
            <a:r>
              <a:rPr lang="hr-HR" dirty="0" smtClean="0"/>
              <a:t>u lokalnoj zajednici svjedoče brojni pozivi roditelji koji su htjeli uključiti svoju djecu. </a:t>
            </a:r>
            <a:endParaRPr dirty="0"/>
          </a:p>
        </p:txBody>
      </p:sp>
    </p:spTree>
    <p:extLst>
      <p:ext uri="{BB962C8B-B14F-4D97-AF65-F5344CB8AC3E}">
        <p14:creationId xmlns:p14="http://schemas.microsoft.com/office/powerpoint/2010/main" val="158667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78498" y="4705350"/>
            <a:ext cx="5427980" cy="4457700"/>
          </a:xfrm>
          <a:prstGeom prst="rect">
            <a:avLst/>
          </a:prstGeom>
        </p:spPr>
        <p:txBody>
          <a:bodyPr lIns="91425" tIns="91425" rIns="91425" bIns="91425" anchor="t" anchorCtr="0">
            <a:noAutofit/>
          </a:bodyPr>
          <a:lstStyle/>
          <a:p>
            <a:pPr lvl="0">
              <a:spcBef>
                <a:spcPts val="0"/>
              </a:spcBef>
              <a:buNone/>
            </a:pPr>
            <a:r>
              <a:rPr lang="hr-HR" dirty="0" smtClean="0"/>
              <a:t>Projekt MPVČ prerastao je u stalnu aktivnosti koju </a:t>
            </a:r>
            <a:r>
              <a:rPr lang="hr-HR" dirty="0" smtClean="0"/>
              <a:t>udruga </a:t>
            </a:r>
            <a:r>
              <a:rPr lang="hr-HR" dirty="0" smtClean="0"/>
              <a:t>Iskra CES i Knjižnica </a:t>
            </a:r>
            <a:r>
              <a:rPr lang="hr-HR" dirty="0" err="1" smtClean="0"/>
              <a:t>Jelkovec</a:t>
            </a:r>
            <a:r>
              <a:rPr lang="hr-HR" dirty="0" smtClean="0"/>
              <a:t>  provode od 2013. godine. Od 2014. g provodi se u dva ciklusa proljetnom i </a:t>
            </a:r>
            <a:r>
              <a:rPr lang="hr-HR" dirty="0" smtClean="0"/>
              <a:t>jesenskom </a:t>
            </a:r>
            <a:r>
              <a:rPr lang="hr-HR" dirty="0" smtClean="0"/>
              <a:t>. Uvijek nastojimo ciklus završiti nekim zajedničkim druženjem kao 2013. „Festivalom zajedništva” . 2014. brošurom „Roditelj je važan za uspjeh djeteta”. 2015. brojnim </a:t>
            </a:r>
            <a:r>
              <a:rPr lang="hr-HR" dirty="0" smtClean="0"/>
              <a:t>predavanjima </a:t>
            </a:r>
            <a:r>
              <a:rPr lang="hr-HR" dirty="0" smtClean="0"/>
              <a:t>o načinima učenja, disleksiji, učenju </a:t>
            </a:r>
            <a:r>
              <a:rPr lang="hr-HR" dirty="0" smtClean="0"/>
              <a:t>kroz </a:t>
            </a:r>
            <a:r>
              <a:rPr lang="hr-HR" dirty="0" smtClean="0"/>
              <a:t>pokret za stručnu javnost. Jesenski ciklus 2015. godine odvijao se potpuno volonterski jer već duže vrijeme nema natječaja za sredstva od gradskog ureda.</a:t>
            </a:r>
          </a:p>
          <a:p>
            <a:pPr lvl="0">
              <a:spcBef>
                <a:spcPts val="0"/>
              </a:spcBef>
              <a:buNone/>
            </a:pPr>
            <a:r>
              <a:rPr lang="hr-HR" dirty="0" smtClean="0"/>
              <a:t>U partnerstvu sa Iskrom provodimo „Iskra centar za zajednicu i obitelj” „Roditeljstvo u ogledalu”  - oba projekta usmjerena su na jačanje roditeljskih kompetencija u cilju </a:t>
            </a:r>
            <a:r>
              <a:rPr lang="hr-HR" dirty="0" smtClean="0"/>
              <a:t>osiguravanja </a:t>
            </a:r>
            <a:r>
              <a:rPr lang="hr-HR" dirty="0" smtClean="0"/>
              <a:t>sigurnog, stabilnog i poticajnog okruženja potrebnog za razvoj djeteta. Tu je i projekt „Mladi i poduzetni”.</a:t>
            </a:r>
            <a:endParaRPr dirty="0"/>
          </a:p>
        </p:txBody>
      </p:sp>
    </p:spTree>
    <p:extLst>
      <p:ext uri="{BB962C8B-B14F-4D97-AF65-F5344CB8AC3E}">
        <p14:creationId xmlns:p14="http://schemas.microsoft.com/office/powerpoint/2010/main" val="152713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90488" y="742950"/>
            <a:ext cx="6604000" cy="37147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78498" y="4705350"/>
            <a:ext cx="5427980" cy="4457700"/>
          </a:xfrm>
          <a:prstGeom prst="rect">
            <a:avLst/>
          </a:prstGeom>
        </p:spPr>
        <p:txBody>
          <a:bodyPr lIns="91425" tIns="91425" rIns="91425" bIns="91425" anchor="t" anchorCtr="0">
            <a:noAutofit/>
          </a:bodyPr>
          <a:lstStyle/>
          <a:p>
            <a:pPr lvl="0">
              <a:spcBef>
                <a:spcPts val="0"/>
              </a:spcBef>
              <a:buNone/>
            </a:pPr>
            <a:r>
              <a:rPr lang="hr-HR" dirty="0" smtClean="0"/>
              <a:t>Knjižnica </a:t>
            </a:r>
            <a:r>
              <a:rPr lang="hr-HR" dirty="0" err="1" smtClean="0"/>
              <a:t>Dubec</a:t>
            </a:r>
            <a:r>
              <a:rPr lang="hr-HR" dirty="0" smtClean="0"/>
              <a:t> i Knjižnica </a:t>
            </a:r>
            <a:r>
              <a:rPr lang="hr-HR" dirty="0" err="1" smtClean="0"/>
              <a:t>Jelkovec</a:t>
            </a:r>
            <a:r>
              <a:rPr lang="hr-HR" dirty="0" smtClean="0"/>
              <a:t> iskazuju svoju sličnost u brojnim suradnjama sa udrugama civilnog društva. U literaturi suradnja je definirana kao jedno od temeljnih načela opstanka ljudske zajednice i usko je vezana za prihvaćanje drugih i drugačijih, te obuhvaća pomoć, podršku i pomaganje jer postoji </a:t>
            </a:r>
            <a:r>
              <a:rPr lang="hr-HR" dirty="0" smtClean="0"/>
              <a:t>zajednički </a:t>
            </a:r>
            <a:r>
              <a:rPr lang="hr-HR" dirty="0" smtClean="0"/>
              <a:t>cilj. Istaknula bi zanimljivu </a:t>
            </a:r>
            <a:r>
              <a:rPr lang="hr-HR" dirty="0" smtClean="0"/>
              <a:t>udrugu </a:t>
            </a:r>
            <a:r>
              <a:rPr lang="hr-HR" dirty="0" err="1" smtClean="0"/>
              <a:t>Lukas</a:t>
            </a:r>
            <a:r>
              <a:rPr lang="hr-HR" dirty="0" smtClean="0"/>
              <a:t> </a:t>
            </a:r>
            <a:r>
              <a:rPr lang="hr-HR" dirty="0" smtClean="0"/>
              <a:t>škola animiranog filma i udrugu Eko planet.</a:t>
            </a:r>
            <a:endParaRPr dirty="0"/>
          </a:p>
        </p:txBody>
      </p:sp>
    </p:spTree>
    <p:extLst>
      <p:ext uri="{BB962C8B-B14F-4D97-AF65-F5344CB8AC3E}">
        <p14:creationId xmlns:p14="http://schemas.microsoft.com/office/powerpoint/2010/main" val="3402477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311700" y="392150"/>
            <a:ext cx="8520599" cy="2690399"/>
          </a:xfrm>
          <a:prstGeom prst="rect">
            <a:avLst/>
          </a:prstGeom>
        </p:spPr>
        <p:txBody>
          <a:bodyPr lIns="91425" tIns="91425" rIns="91425" bIns="91425" anchor="ctr" anchorCtr="0"/>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a:endParaRPr/>
          </a:p>
        </p:txBody>
      </p:sp>
      <p:sp>
        <p:nvSpPr>
          <p:cNvPr id="12" name="Shape 12"/>
          <p:cNvSpPr txBox="1">
            <a:spLocks noGrp="1"/>
          </p:cNvSpPr>
          <p:nvPr>
            <p:ph type="subTitle" idx="1"/>
          </p:nvPr>
        </p:nvSpPr>
        <p:spPr>
          <a:xfrm>
            <a:off x="311700" y="3890400"/>
            <a:ext cx="8520599" cy="706200"/>
          </a:xfrm>
          <a:prstGeom prst="rect">
            <a:avLst/>
          </a:prstGeom>
        </p:spPr>
        <p:txBody>
          <a:bodyPr lIns="91425" tIns="91425" rIns="91425" bIns="91425" anchor="ctr" anchorCtr="0"/>
          <a:lstStyle>
            <a:lvl1pPr lvl="0" algn="ctr">
              <a:lnSpc>
                <a:spcPct val="100000"/>
              </a:lnSpc>
              <a:spcBef>
                <a:spcPts val="0"/>
              </a:spcBef>
              <a:spcAft>
                <a:spcPts val="0"/>
              </a:spcAft>
              <a:buClr>
                <a:schemeClr val="accent1"/>
              </a:buClr>
              <a:buSzPct val="100000"/>
              <a:buNone/>
              <a:defRPr sz="2100" b="1">
                <a:solidFill>
                  <a:schemeClr val="accent1"/>
                </a:solidFill>
              </a:defRPr>
            </a:lvl1pPr>
            <a:lvl2pPr lvl="1" algn="ctr">
              <a:lnSpc>
                <a:spcPct val="100000"/>
              </a:lnSpc>
              <a:spcBef>
                <a:spcPts val="0"/>
              </a:spcBef>
              <a:spcAft>
                <a:spcPts val="0"/>
              </a:spcAft>
              <a:buClr>
                <a:schemeClr val="accent1"/>
              </a:buClr>
              <a:buSzPct val="100000"/>
              <a:buNone/>
              <a:defRPr sz="2100" b="1">
                <a:solidFill>
                  <a:schemeClr val="accent1"/>
                </a:solidFill>
              </a:defRPr>
            </a:lvl2pPr>
            <a:lvl3pPr lvl="2" algn="ctr">
              <a:lnSpc>
                <a:spcPct val="100000"/>
              </a:lnSpc>
              <a:spcBef>
                <a:spcPts val="0"/>
              </a:spcBef>
              <a:spcAft>
                <a:spcPts val="0"/>
              </a:spcAft>
              <a:buClr>
                <a:schemeClr val="accent1"/>
              </a:buClr>
              <a:buSzPct val="100000"/>
              <a:buNone/>
              <a:defRPr sz="2100" b="1">
                <a:solidFill>
                  <a:schemeClr val="accent1"/>
                </a:solidFill>
              </a:defRPr>
            </a:lvl3pPr>
            <a:lvl4pPr lvl="3" algn="ctr">
              <a:lnSpc>
                <a:spcPct val="100000"/>
              </a:lnSpc>
              <a:spcBef>
                <a:spcPts val="0"/>
              </a:spcBef>
              <a:spcAft>
                <a:spcPts val="0"/>
              </a:spcAft>
              <a:buClr>
                <a:schemeClr val="accent1"/>
              </a:buClr>
              <a:buSzPct val="100000"/>
              <a:buNone/>
              <a:defRPr sz="2100" b="1">
                <a:solidFill>
                  <a:schemeClr val="accent1"/>
                </a:solidFill>
              </a:defRPr>
            </a:lvl4pPr>
            <a:lvl5pPr lvl="4" algn="ctr">
              <a:lnSpc>
                <a:spcPct val="100000"/>
              </a:lnSpc>
              <a:spcBef>
                <a:spcPts val="0"/>
              </a:spcBef>
              <a:spcAft>
                <a:spcPts val="0"/>
              </a:spcAft>
              <a:buClr>
                <a:schemeClr val="accent1"/>
              </a:buClr>
              <a:buSzPct val="100000"/>
              <a:buNone/>
              <a:defRPr sz="2100" b="1">
                <a:solidFill>
                  <a:schemeClr val="accent1"/>
                </a:solidFill>
              </a:defRPr>
            </a:lvl5pPr>
            <a:lvl6pPr lvl="5" algn="ctr">
              <a:lnSpc>
                <a:spcPct val="100000"/>
              </a:lnSpc>
              <a:spcBef>
                <a:spcPts val="0"/>
              </a:spcBef>
              <a:spcAft>
                <a:spcPts val="0"/>
              </a:spcAft>
              <a:buClr>
                <a:schemeClr val="accent1"/>
              </a:buClr>
              <a:buSzPct val="100000"/>
              <a:buNone/>
              <a:defRPr sz="2100" b="1">
                <a:solidFill>
                  <a:schemeClr val="accent1"/>
                </a:solidFill>
              </a:defRPr>
            </a:lvl6pPr>
            <a:lvl7pPr lvl="6" algn="ctr">
              <a:lnSpc>
                <a:spcPct val="100000"/>
              </a:lnSpc>
              <a:spcBef>
                <a:spcPts val="0"/>
              </a:spcBef>
              <a:spcAft>
                <a:spcPts val="0"/>
              </a:spcAft>
              <a:buClr>
                <a:schemeClr val="accent1"/>
              </a:buClr>
              <a:buSzPct val="100000"/>
              <a:buNone/>
              <a:defRPr sz="2100" b="1">
                <a:solidFill>
                  <a:schemeClr val="accent1"/>
                </a:solidFill>
              </a:defRPr>
            </a:lvl7pPr>
            <a:lvl8pPr lvl="7" algn="ctr">
              <a:lnSpc>
                <a:spcPct val="100000"/>
              </a:lnSpc>
              <a:spcBef>
                <a:spcPts val="0"/>
              </a:spcBef>
              <a:spcAft>
                <a:spcPts val="0"/>
              </a:spcAft>
              <a:buClr>
                <a:schemeClr val="accent1"/>
              </a:buClr>
              <a:buSzPct val="100000"/>
              <a:buNone/>
              <a:defRPr sz="2100" b="1">
                <a:solidFill>
                  <a:schemeClr val="accent1"/>
                </a:solidFill>
              </a:defRPr>
            </a:lvl8pPr>
            <a:lvl9pPr lvl="8" algn="ctr">
              <a:lnSpc>
                <a:spcPct val="100000"/>
              </a:lnSpc>
              <a:spcBef>
                <a:spcPts val="0"/>
              </a:spcBef>
              <a:spcAft>
                <a:spcPts val="0"/>
              </a:spcAft>
              <a:buClr>
                <a:schemeClr val="accent1"/>
              </a:buClr>
              <a:buSzPct val="100000"/>
              <a:buNone/>
              <a:defRPr sz="2100" b="1">
                <a:solidFill>
                  <a:schemeClr val="accent1"/>
                </a:solidFill>
              </a:defRPr>
            </a:lvl9pPr>
          </a:lstStyle>
          <a:p>
            <a:endParaRPr/>
          </a:p>
        </p:txBody>
      </p:sp>
      <p:sp>
        <p:nvSpPr>
          <p:cNvPr id="13" name="Shape 1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1240275"/>
            <a:ext cx="8520599" cy="19818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48" name="Shape 48"/>
          <p:cNvSpPr txBox="1">
            <a:spLocks noGrp="1"/>
          </p:cNvSpPr>
          <p:nvPr>
            <p:ph type="body" idx="1"/>
          </p:nvPr>
        </p:nvSpPr>
        <p:spPr>
          <a:xfrm>
            <a:off x="311700" y="3304625"/>
            <a:ext cx="8520599" cy="1300800"/>
          </a:xfrm>
          <a:prstGeom prst="rect">
            <a:avLst/>
          </a:prstGeom>
        </p:spPr>
        <p:txBody>
          <a:bodyPr lIns="91425" tIns="91425" rIns="91425" bIns="91425" anchor="t" anchorCtr="0"/>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a:endParaRPr/>
          </a:p>
        </p:txBody>
      </p:sp>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2802750" y="802500"/>
            <a:ext cx="3538499" cy="3538499"/>
          </a:xfrm>
          <a:prstGeom prst="rect">
            <a:avLst/>
          </a:prstGeom>
          <a:solidFill>
            <a:srgbClr val="FFFFFF"/>
          </a:solidFill>
        </p:spPr>
        <p:txBody>
          <a:bodyPr lIns="91425" tIns="91425" rIns="91425" bIns="91425" anchor="ctr"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6" name="Shape 16"/>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228675"/>
            <a:ext cx="8520599" cy="3340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311700" y="292850"/>
            <a:ext cx="8520599" cy="800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117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body" idx="2"/>
          </p:nvPr>
        </p:nvSpPr>
        <p:spPr>
          <a:xfrm>
            <a:off x="4832400" y="1228675"/>
            <a:ext cx="3999899" cy="3340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5" name="Shape 2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304800" y="309350"/>
            <a:ext cx="8537700" cy="748200"/>
          </a:xfrm>
          <a:prstGeom prst="rect">
            <a:avLst/>
          </a:prstGeom>
        </p:spPr>
        <p:txBody>
          <a:bodyPr lIns="91425" tIns="91425" rIns="91425" bIns="91425" anchor="t" anchorCtr="0"/>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31" name="Shape 31"/>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38" name="Shape 38"/>
          <p:cNvCxnSpPr/>
          <p:nvPr/>
        </p:nvCxnSpPr>
        <p:spPr>
          <a:xfrm>
            <a:off x="5029675" y="4495500"/>
            <a:ext cx="468300" cy="0"/>
          </a:xfrm>
          <a:prstGeom prst="straightConnector1">
            <a:avLst/>
          </a:prstGeom>
          <a:noFill/>
          <a:ln w="28575" cap="flat" cmpd="sng">
            <a:solidFill>
              <a:schemeClr val="lt1"/>
            </a:solidFill>
            <a:prstDash val="solid"/>
            <a:round/>
            <a:headEnd type="none" w="med" len="med"/>
            <a:tailEnd type="none" w="med" len="med"/>
          </a:ln>
        </p:spPr>
      </p:cxnSp>
      <p:sp>
        <p:nvSpPr>
          <p:cNvPr id="39" name="Shape 39"/>
          <p:cNvSpPr txBox="1">
            <a:spLocks noGrp="1"/>
          </p:cNvSpPr>
          <p:nvPr>
            <p:ph type="title"/>
          </p:nvPr>
        </p:nvSpPr>
        <p:spPr>
          <a:xfrm>
            <a:off x="265500" y="1081400"/>
            <a:ext cx="4045199" cy="17103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40" name="Shape 40"/>
          <p:cNvSpPr txBox="1">
            <a:spLocks noGrp="1"/>
          </p:cNvSpPr>
          <p:nvPr>
            <p:ph type="subTitle" idx="1"/>
          </p:nvPr>
        </p:nvSpPr>
        <p:spPr>
          <a:xfrm>
            <a:off x="265500" y="2845222"/>
            <a:ext cx="4045199" cy="1345500"/>
          </a:xfrm>
          <a:prstGeom prst="rect">
            <a:avLst/>
          </a:prstGeom>
        </p:spPr>
        <p:txBody>
          <a:bodyPr lIns="91425" tIns="91425" rIns="91425" bIns="91425" anchor="t" anchorCtr="0"/>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a:endParaRPr/>
          </a:p>
        </p:txBody>
      </p:sp>
      <p:sp>
        <p:nvSpPr>
          <p:cNvPr id="41" name="Shape 41"/>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2" name="Shape 4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319500" y="4230575"/>
            <a:ext cx="5998800" cy="598799"/>
          </a:xfrm>
          <a:prstGeom prst="rect">
            <a:avLst/>
          </a:prstGeom>
        </p:spPr>
        <p:txBody>
          <a:bodyPr lIns="91425" tIns="91425" rIns="91425" bIns="91425" anchor="ctr" anchorCtr="0"/>
          <a:lstStyle>
            <a:lvl1pPr lvl="0">
              <a:lnSpc>
                <a:spcPct val="100000"/>
              </a:lnSpc>
              <a:spcBef>
                <a:spcPts val="0"/>
              </a:spcBef>
              <a:spcAft>
                <a:spcPts val="0"/>
              </a:spcAft>
              <a:buClr>
                <a:schemeClr val="accent1"/>
              </a:buClr>
              <a:buSzPct val="100000"/>
              <a:buFont typeface="Amatic SC"/>
              <a:buNone/>
              <a:defRPr sz="2400" b="1">
                <a:solidFill>
                  <a:schemeClr val="accent1"/>
                </a:solidFill>
                <a:latin typeface="Amatic SC"/>
                <a:ea typeface="Amatic SC"/>
                <a:cs typeface="Amatic SC"/>
                <a:sym typeface="Amatic SC"/>
              </a:defRPr>
            </a:lvl1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292850"/>
            <a:ext cx="8520599" cy="800999"/>
          </a:xfrm>
          <a:prstGeom prst="rect">
            <a:avLst/>
          </a:prstGeom>
          <a:noFill/>
          <a:ln>
            <a:noFill/>
          </a:ln>
        </p:spPr>
        <p:txBody>
          <a:bodyPr lIns="91425" tIns="91425" rIns="91425" bIns="91425" anchor="t" anchorCtr="0"/>
          <a:lstStyle>
            <a:lvl1pPr lvl="0">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sz="4200" b="1">
                <a:solidFill>
                  <a:schemeClr val="accent1"/>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311700" y="1228675"/>
            <a:ext cx="8520599" cy="3340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endParaRPr lang="en" sz="1000">
              <a:solidFill>
                <a:schemeClr val="accent1"/>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hyperlink" Target="mailto:lorena.bavnic@kgz.hr"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mailto:jelena.pisacic@kgz.hr" TargetMode="External"/><Relationship Id="rId4" Type="http://schemas.openxmlformats.org/officeDocument/2006/relationships/hyperlink" Target="mailto:iva.klak.mrsic@kgz.h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63782" y="1226550"/>
            <a:ext cx="8520599" cy="2690399"/>
          </a:xfrm>
          <a:prstGeom prst="rect">
            <a:avLst/>
          </a:prstGeom>
        </p:spPr>
        <p:txBody>
          <a:bodyPr lIns="91425" tIns="91425" rIns="91425" bIns="91425" anchor="ctr" anchorCtr="0">
            <a:noAutofit/>
          </a:bodyPr>
          <a:lstStyle/>
          <a:p>
            <a:pPr lvl="0">
              <a:spcBef>
                <a:spcPts val="0"/>
              </a:spcBef>
              <a:buNone/>
            </a:pPr>
            <a:r>
              <a:rPr lang="en" sz="3600" dirty="0"/>
              <a:t>Partnerstvo knjižnica, udruga civilnog društva i volontera : dobra praksa Knjižnice Dubec i Knjižnice </a:t>
            </a:r>
            <a:br>
              <a:rPr lang="en" sz="3600" dirty="0"/>
            </a:br>
            <a:r>
              <a:rPr lang="en" sz="3600" dirty="0"/>
              <a:t>Jelkovec</a:t>
            </a:r>
          </a:p>
        </p:txBody>
      </p:sp>
      <p:sp>
        <p:nvSpPr>
          <p:cNvPr id="57" name="Shape 57"/>
          <p:cNvSpPr txBox="1">
            <a:spLocks noGrp="1"/>
          </p:cNvSpPr>
          <p:nvPr>
            <p:ph type="subTitle" idx="1"/>
          </p:nvPr>
        </p:nvSpPr>
        <p:spPr>
          <a:xfrm>
            <a:off x="311700" y="3890400"/>
            <a:ext cx="8520599" cy="706200"/>
          </a:xfrm>
          <a:prstGeom prst="rect">
            <a:avLst/>
          </a:prstGeom>
        </p:spPr>
        <p:txBody>
          <a:bodyPr lIns="91425" tIns="91425" rIns="91425" bIns="91425" anchor="ctr" anchorCtr="0">
            <a:noAutofit/>
          </a:bodyPr>
          <a:lstStyle/>
          <a:p>
            <a:r>
              <a:rPr lang="en" dirty="0"/>
              <a:t>Lorena Banić</a:t>
            </a:r>
          </a:p>
          <a:p>
            <a:pPr lvl="0">
              <a:spcBef>
                <a:spcPts val="0"/>
              </a:spcBef>
              <a:buNone/>
            </a:pPr>
            <a:r>
              <a:rPr lang="en" dirty="0" smtClean="0"/>
              <a:t>Iva </a:t>
            </a:r>
            <a:r>
              <a:rPr lang="en" dirty="0"/>
              <a:t>Klak Mršić, Jelena Pisačić, </a:t>
            </a:r>
          </a:p>
        </p:txBody>
      </p:sp>
      <p:pic>
        <p:nvPicPr>
          <p:cNvPr id="2" name="Picture 1"/>
          <p:cNvPicPr>
            <a:picLocks noChangeAspect="1"/>
          </p:cNvPicPr>
          <p:nvPr/>
        </p:nvPicPr>
        <p:blipFill>
          <a:blip r:embed="rId3"/>
          <a:stretch>
            <a:fillRect/>
          </a:stretch>
        </p:blipFill>
        <p:spPr>
          <a:xfrm>
            <a:off x="0" y="162719"/>
            <a:ext cx="810838" cy="810838"/>
          </a:xfrm>
          <a:prstGeom prst="rect">
            <a:avLst/>
          </a:prstGeom>
        </p:spPr>
      </p:pic>
      <p:pic>
        <p:nvPicPr>
          <p:cNvPr id="5" name="Picture 4"/>
          <p:cNvPicPr>
            <a:picLocks noChangeAspect="1"/>
          </p:cNvPicPr>
          <p:nvPr/>
        </p:nvPicPr>
        <p:blipFill>
          <a:blip r:embed="rId4"/>
          <a:stretch>
            <a:fillRect/>
          </a:stretch>
        </p:blipFill>
        <p:spPr>
          <a:xfrm>
            <a:off x="1074864" y="144528"/>
            <a:ext cx="2139881" cy="804742"/>
          </a:xfrm>
          <a:prstGeom prst="rect">
            <a:avLst/>
          </a:prstGeom>
        </p:spPr>
      </p:pic>
      <p:sp>
        <p:nvSpPr>
          <p:cNvPr id="3" name="TextBox 2"/>
          <p:cNvSpPr txBox="1"/>
          <p:nvPr/>
        </p:nvSpPr>
        <p:spPr>
          <a:xfrm>
            <a:off x="3417904" y="162719"/>
            <a:ext cx="5655076" cy="738664"/>
          </a:xfrm>
          <a:prstGeom prst="rect">
            <a:avLst/>
          </a:prstGeom>
          <a:noFill/>
        </p:spPr>
        <p:txBody>
          <a:bodyPr wrap="square" rtlCol="0">
            <a:spAutoFit/>
          </a:bodyPr>
          <a:lstStyle/>
          <a:p>
            <a:pPr algn="r"/>
            <a:r>
              <a:rPr lang="hr-HR" dirty="0" smtClean="0">
                <a:latin typeface="Source Code Pro" panose="020B0509030403020204" pitchFamily="49" charset="-18"/>
              </a:rPr>
              <a:t>Stručni skup „Dječje knjižnice i civilno društvo”</a:t>
            </a:r>
          </a:p>
          <a:p>
            <a:pPr algn="r"/>
            <a:r>
              <a:rPr lang="hr-HR" dirty="0" smtClean="0">
                <a:latin typeface="Source Code Pro" panose="020B0509030403020204" pitchFamily="49" charset="-18"/>
              </a:rPr>
              <a:t>Knjižnica Medveščak</a:t>
            </a:r>
          </a:p>
          <a:p>
            <a:pPr algn="r"/>
            <a:r>
              <a:rPr lang="hr-HR" dirty="0" smtClean="0">
                <a:latin typeface="Source Code Pro" panose="020B0509030403020204" pitchFamily="49" charset="-18"/>
              </a:rPr>
              <a:t>18. ožujka 2016.</a:t>
            </a:r>
            <a:endParaRPr lang="hr-HR" dirty="0">
              <a:latin typeface="Source Code Pro" panose="020B0509030403020204" pitchFamily="49" charset="-18"/>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volonteri</a:t>
            </a:r>
            <a:endParaRPr lang="hr-HR" dirty="0"/>
          </a:p>
        </p:txBody>
      </p:sp>
      <p:sp>
        <p:nvSpPr>
          <p:cNvPr id="3" name="Text Placeholder 2"/>
          <p:cNvSpPr>
            <a:spLocks noGrp="1"/>
          </p:cNvSpPr>
          <p:nvPr>
            <p:ph type="body" idx="1"/>
          </p:nvPr>
        </p:nvSpPr>
        <p:spPr/>
        <p:txBody>
          <a:bodyPr/>
          <a:lstStyle/>
          <a:p>
            <a:r>
              <a:rPr lang="hr-HR" sz="1800" dirty="0"/>
              <a:t>Volonteri u Knjižnici :</a:t>
            </a:r>
          </a:p>
          <a:p>
            <a:r>
              <a:rPr lang="hr-HR" sz="1800" dirty="0" smtClean="0"/>
              <a:t>- Likovna radionica</a:t>
            </a:r>
          </a:p>
          <a:p>
            <a:r>
              <a:rPr lang="hr-HR" sz="1800" dirty="0" smtClean="0"/>
              <a:t>- Putopisna </a:t>
            </a:r>
            <a:r>
              <a:rPr lang="hr-HR" sz="1800" dirty="0"/>
              <a:t>radionica</a:t>
            </a:r>
          </a:p>
          <a:p>
            <a:r>
              <a:rPr lang="hr-HR" sz="1800" dirty="0" smtClean="0"/>
              <a:t>- Engleski </a:t>
            </a:r>
            <a:r>
              <a:rPr lang="hr-HR" sz="1800" dirty="0"/>
              <a:t>u knjižnici</a:t>
            </a:r>
          </a:p>
          <a:p>
            <a:endParaRPr lang="hr-HR" dirty="0"/>
          </a:p>
        </p:txBody>
      </p:sp>
      <p:sp>
        <p:nvSpPr>
          <p:cNvPr id="4" name="Text Placeholder 3"/>
          <p:cNvSpPr>
            <a:spLocks noGrp="1"/>
          </p:cNvSpPr>
          <p:nvPr>
            <p:ph type="body" idx="2"/>
          </p:nvPr>
        </p:nvSpPr>
        <p:spPr/>
        <p:txBody>
          <a:bodyPr/>
          <a:lstStyle/>
          <a:p>
            <a:endParaRPr lang="hr-H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841" y="346228"/>
            <a:ext cx="3036164" cy="4305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3707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Sličnosti i razlike…</a:t>
            </a:r>
            <a:endParaRPr lang="hr-HR" dirty="0"/>
          </a:p>
        </p:txBody>
      </p:sp>
      <p:sp>
        <p:nvSpPr>
          <p:cNvPr id="3" name="Text Placeholder 2"/>
          <p:cNvSpPr>
            <a:spLocks noGrp="1"/>
          </p:cNvSpPr>
          <p:nvPr>
            <p:ph type="body" idx="1"/>
          </p:nvPr>
        </p:nvSpPr>
        <p:spPr/>
        <p:txBody>
          <a:bodyPr/>
          <a:lstStyle/>
          <a:p>
            <a:endParaRPr lang="hr-HR" dirty="0"/>
          </a:p>
        </p:txBody>
      </p:sp>
      <p:sp>
        <p:nvSpPr>
          <p:cNvPr id="4" name="Text Placeholder 3"/>
          <p:cNvSpPr>
            <a:spLocks noGrp="1"/>
          </p:cNvSpPr>
          <p:nvPr>
            <p:ph type="body" idx="2"/>
          </p:nvPr>
        </p:nvSpPr>
        <p:spPr/>
        <p:txBody>
          <a:bodyPr/>
          <a:lstStyle/>
          <a:p>
            <a:endParaRPr lang="hr-HR"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2653" y="1540855"/>
            <a:ext cx="4595821" cy="25795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53385" y="1516281"/>
            <a:ext cx="3203224" cy="26286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16552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hr-HR" dirty="0" smtClean="0"/>
              <a:t>hvala</a:t>
            </a:r>
            <a:endParaRPr dirty="0"/>
          </a:p>
        </p:txBody>
      </p:sp>
      <p:sp>
        <p:nvSpPr>
          <p:cNvPr id="143" name="Shape 143"/>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rtl="0">
              <a:spcBef>
                <a:spcPts val="0"/>
              </a:spcBef>
              <a:buNone/>
            </a:pPr>
            <a:r>
              <a:rPr lang="en" dirty="0" smtClean="0"/>
              <a:t> </a:t>
            </a:r>
            <a:endParaRPr lang="en" dirty="0"/>
          </a:p>
          <a:p>
            <a:pPr lvl="0" rtl="0">
              <a:spcBef>
                <a:spcPts val="0"/>
              </a:spcBef>
              <a:buNone/>
            </a:pPr>
            <a:r>
              <a:rPr lang="en" u="sng" dirty="0" smtClean="0">
                <a:solidFill>
                  <a:schemeClr val="hlink"/>
                </a:solidFill>
                <a:hlinkClick r:id="rId3"/>
              </a:rPr>
              <a:t>lorena.ba</a:t>
            </a:r>
            <a:r>
              <a:rPr lang="hr-HR" u="sng" dirty="0" smtClean="0">
                <a:solidFill>
                  <a:schemeClr val="hlink"/>
                </a:solidFill>
                <a:hlinkClick r:id="rId3"/>
              </a:rPr>
              <a:t>n</a:t>
            </a:r>
            <a:r>
              <a:rPr lang="en" u="sng" dirty="0" smtClean="0">
                <a:solidFill>
                  <a:schemeClr val="hlink"/>
                </a:solidFill>
                <a:hlinkClick r:id="rId3"/>
              </a:rPr>
              <a:t>ic@kgz.hr</a:t>
            </a:r>
            <a:endParaRPr lang="en" u="sng" dirty="0">
              <a:solidFill>
                <a:schemeClr val="hlink"/>
              </a:solidFill>
              <a:hlinkClick r:id="rId3"/>
            </a:endParaRPr>
          </a:p>
          <a:p>
            <a:pPr lvl="0" rtl="0">
              <a:spcBef>
                <a:spcPts val="0"/>
              </a:spcBef>
              <a:buNone/>
            </a:pPr>
            <a:r>
              <a:rPr lang="en" dirty="0" smtClean="0">
                <a:hlinkClick r:id="rId4"/>
              </a:rPr>
              <a:t>iva.klak.mrsic@kgz.hr</a:t>
            </a:r>
            <a:endParaRPr lang="hr-HR" dirty="0" smtClean="0"/>
          </a:p>
          <a:p>
            <a:pPr lvl="0" rtl="0">
              <a:spcBef>
                <a:spcPts val="0"/>
              </a:spcBef>
              <a:buNone/>
            </a:pPr>
            <a:r>
              <a:rPr lang="en" u="sng" dirty="0" smtClean="0">
                <a:solidFill>
                  <a:schemeClr val="hlink"/>
                </a:solidFill>
                <a:hlinkClick r:id="rId5"/>
              </a:rPr>
              <a:t>jelena.pisacic@kgz.hr</a:t>
            </a:r>
            <a:endParaRPr lang="en" u="sng" dirty="0">
              <a:solidFill>
                <a:schemeClr val="hlink"/>
              </a:solidFill>
              <a:hlinkClick r:id="rId5"/>
            </a:endParaRPr>
          </a:p>
          <a:p>
            <a:pPr lvl="0">
              <a:spcBef>
                <a:spcPts val="0"/>
              </a:spcBef>
              <a:buNone/>
            </a:pPr>
            <a:endParaRPr dirty="0"/>
          </a:p>
        </p:txBody>
      </p:sp>
      <p:sp>
        <p:nvSpPr>
          <p:cNvPr id="144" name="Shape 144"/>
          <p:cNvSpPr txBox="1">
            <a:spLocks noGrp="1"/>
          </p:cNvSpPr>
          <p:nvPr>
            <p:ph type="body" idx="2"/>
          </p:nvPr>
        </p:nvSpPr>
        <p:spPr>
          <a:xfrm>
            <a:off x="3232550" y="1228675"/>
            <a:ext cx="5599800" cy="33402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600"/>
              <a:t>Knjižnica Dubec</a:t>
            </a:r>
          </a:p>
        </p:txBody>
      </p:sp>
      <p:sp>
        <p:nvSpPr>
          <p:cNvPr id="63" name="Shape 63"/>
          <p:cNvSpPr txBox="1">
            <a:spLocks noGrp="1"/>
          </p:cNvSpPr>
          <p:nvPr>
            <p:ph type="body" idx="1"/>
          </p:nvPr>
        </p:nvSpPr>
        <p:spPr>
          <a:xfrm>
            <a:off x="311700" y="888425"/>
            <a:ext cx="5099099" cy="3834495"/>
          </a:xfrm>
          <a:prstGeom prst="rect">
            <a:avLst/>
          </a:prstGeom>
        </p:spPr>
        <p:txBody>
          <a:bodyPr lIns="91425" tIns="91425" rIns="91425" bIns="91425" anchor="t" anchorCtr="0">
            <a:noAutofit/>
          </a:bodyPr>
          <a:lstStyle/>
          <a:p>
            <a:pPr lvl="0" rtl="0">
              <a:spcBef>
                <a:spcPts val="0"/>
              </a:spcBef>
              <a:buNone/>
            </a:pPr>
            <a:endParaRPr sz="1800" dirty="0"/>
          </a:p>
          <a:p>
            <a:pPr lvl="0" rtl="0">
              <a:spcBef>
                <a:spcPts val="0"/>
              </a:spcBef>
              <a:buNone/>
            </a:pPr>
            <a:r>
              <a:rPr lang="en" sz="1800" dirty="0"/>
              <a:t>- prostor ukupno oko 115m</a:t>
            </a:r>
            <a:r>
              <a:rPr lang="en" sz="1800" baseline="30000" dirty="0"/>
              <a:t>2 </a:t>
            </a:r>
          </a:p>
          <a:p>
            <a:pPr lvl="0" rtl="0">
              <a:spcBef>
                <a:spcPts val="0"/>
              </a:spcBef>
              <a:buNone/>
            </a:pPr>
            <a:r>
              <a:rPr lang="en" sz="1800" dirty="0"/>
              <a:t>- preko 1900 aktivnih </a:t>
            </a:r>
            <a:r>
              <a:rPr lang="hr-HR" sz="1800" dirty="0" smtClean="0"/>
              <a:t>članova</a:t>
            </a:r>
            <a:endParaRPr lang="en" sz="1800" dirty="0"/>
          </a:p>
          <a:p>
            <a:pPr lvl="0" rtl="0">
              <a:spcBef>
                <a:spcPts val="0"/>
              </a:spcBef>
              <a:buNone/>
            </a:pPr>
            <a:r>
              <a:rPr lang="en" sz="1800" dirty="0"/>
              <a:t>- fond cca. 12 600 sv.</a:t>
            </a:r>
          </a:p>
          <a:p>
            <a:pPr marL="285750" lvl="0" indent="-285750" rtl="0">
              <a:spcBef>
                <a:spcPts val="0"/>
              </a:spcBef>
              <a:buFontTx/>
              <a:buChar char="-"/>
            </a:pPr>
            <a:r>
              <a:rPr lang="en" sz="1800" dirty="0" smtClean="0"/>
              <a:t>diplomirani </a:t>
            </a:r>
            <a:r>
              <a:rPr lang="en" sz="1800" dirty="0"/>
              <a:t>i pomoćni knjižničar </a:t>
            </a:r>
            <a:r>
              <a:rPr lang="en" sz="1800" dirty="0" smtClean="0"/>
              <a:t>u</a:t>
            </a:r>
            <a:r>
              <a:rPr lang="hr-HR" sz="1800" dirty="0"/>
              <a:t> </a:t>
            </a:r>
            <a:r>
              <a:rPr lang="en" sz="1800" dirty="0" smtClean="0"/>
              <a:t>jednoj </a:t>
            </a:r>
            <a:r>
              <a:rPr lang="en" sz="1800" dirty="0"/>
              <a:t>smjeni</a:t>
            </a:r>
          </a:p>
          <a:p>
            <a:pPr marL="285750" lvl="0" indent="-285750" rtl="0">
              <a:spcBef>
                <a:spcPts val="0"/>
              </a:spcBef>
              <a:buFontTx/>
              <a:buChar char="-"/>
            </a:pPr>
            <a:r>
              <a:rPr lang="en" sz="1800" dirty="0" smtClean="0"/>
              <a:t>objekt </a:t>
            </a:r>
            <a:r>
              <a:rPr lang="en" sz="1800" dirty="0"/>
              <a:t>na rubnom dijelu naselja </a:t>
            </a:r>
            <a:r>
              <a:rPr lang="hr-HR" sz="1800" dirty="0"/>
              <a:t> </a:t>
            </a:r>
            <a:r>
              <a:rPr lang="en" sz="1800" dirty="0" smtClean="0"/>
              <a:t>(u </a:t>
            </a:r>
            <a:r>
              <a:rPr lang="en" sz="1800" dirty="0"/>
              <a:t>parkiću)</a:t>
            </a:r>
          </a:p>
          <a:p>
            <a:pPr lvl="0">
              <a:lnSpc>
                <a:spcPct val="100000"/>
              </a:lnSpc>
              <a:spcBef>
                <a:spcPts val="0"/>
              </a:spcBef>
              <a:buNone/>
            </a:pPr>
            <a:r>
              <a:rPr lang="en" sz="2400" dirty="0">
                <a:latin typeface="Arial"/>
                <a:ea typeface="Arial"/>
                <a:cs typeface="Arial"/>
                <a:sym typeface="Arial"/>
              </a:rPr>
              <a:t>	</a:t>
            </a:r>
          </a:p>
        </p:txBody>
      </p:sp>
      <p:sp>
        <p:nvSpPr>
          <p:cNvPr id="64" name="Shape 64"/>
          <p:cNvSpPr txBox="1">
            <a:spLocks noGrp="1"/>
          </p:cNvSpPr>
          <p:nvPr>
            <p:ph type="body" idx="2"/>
          </p:nvPr>
        </p:nvSpPr>
        <p:spPr>
          <a:xfrm>
            <a:off x="5778100" y="1228675"/>
            <a:ext cx="3054300" cy="2097899"/>
          </a:xfrm>
          <a:prstGeom prst="rect">
            <a:avLst/>
          </a:prstGeom>
        </p:spPr>
        <p:txBody>
          <a:bodyPr lIns="91425" tIns="91425" rIns="91425" bIns="91425" anchor="t" anchorCtr="0">
            <a:noAutofit/>
          </a:bodyPr>
          <a:lstStyle/>
          <a:p>
            <a:pPr lvl="0">
              <a:spcBef>
                <a:spcPts val="0"/>
              </a:spcBef>
              <a:buNone/>
            </a:pPr>
            <a:endParaRPr/>
          </a:p>
        </p:txBody>
      </p:sp>
      <p:pic>
        <p:nvPicPr>
          <p:cNvPr id="65" name="Shape 65"/>
          <p:cNvPicPr preferRelativeResize="0"/>
          <p:nvPr/>
        </p:nvPicPr>
        <p:blipFill>
          <a:blip r:embed="rId3">
            <a:alphaModFix/>
          </a:blip>
          <a:stretch>
            <a:fillRect/>
          </a:stretch>
        </p:blipFill>
        <p:spPr>
          <a:xfrm>
            <a:off x="5629012" y="1508722"/>
            <a:ext cx="3352474" cy="25143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600"/>
              <a:t>Volonteri</a:t>
            </a:r>
          </a:p>
        </p:txBody>
      </p:sp>
      <p:sp>
        <p:nvSpPr>
          <p:cNvPr id="71" name="Shape 71"/>
          <p:cNvSpPr txBox="1">
            <a:spLocks noGrp="1"/>
          </p:cNvSpPr>
          <p:nvPr>
            <p:ph type="body" idx="1"/>
          </p:nvPr>
        </p:nvSpPr>
        <p:spPr>
          <a:xfrm>
            <a:off x="311700" y="1093975"/>
            <a:ext cx="3999900" cy="3474900"/>
          </a:xfrm>
          <a:prstGeom prst="rect">
            <a:avLst/>
          </a:prstGeom>
        </p:spPr>
        <p:txBody>
          <a:bodyPr lIns="91425" tIns="91425" rIns="91425" bIns="91425" anchor="t" anchorCtr="0">
            <a:noAutofit/>
          </a:bodyPr>
          <a:lstStyle/>
          <a:p>
            <a:pPr lvl="0" rtl="0">
              <a:spcBef>
                <a:spcPts val="0"/>
              </a:spcBef>
              <a:buNone/>
            </a:pPr>
            <a:r>
              <a:rPr lang="en" sz="1800" b="1" dirty="0"/>
              <a:t>Likovne radionice</a:t>
            </a:r>
          </a:p>
          <a:p>
            <a:pPr marL="285750" lvl="0" indent="-285750">
              <a:spcBef>
                <a:spcPts val="0"/>
              </a:spcBef>
              <a:buFontTx/>
              <a:buChar char="-"/>
            </a:pPr>
            <a:r>
              <a:rPr lang="en" sz="1800" dirty="0" smtClean="0"/>
              <a:t>Mila Ćorić</a:t>
            </a:r>
            <a:r>
              <a:rPr lang="hr-HR" sz="1800" dirty="0"/>
              <a:t> </a:t>
            </a:r>
            <a:r>
              <a:rPr lang="hr-HR" sz="1800" dirty="0" smtClean="0"/>
              <a:t>           </a:t>
            </a:r>
            <a:r>
              <a:rPr lang="en" sz="1800" dirty="0" smtClean="0"/>
              <a:t> </a:t>
            </a:r>
            <a:r>
              <a:rPr lang="hr-HR" sz="1800" dirty="0" smtClean="0"/>
              <a:t>  - </a:t>
            </a:r>
            <a:r>
              <a:rPr lang="en" sz="1800" dirty="0" smtClean="0"/>
              <a:t>što </a:t>
            </a:r>
            <a:r>
              <a:rPr lang="en" sz="1800" dirty="0"/>
              <a:t>znači volontirati</a:t>
            </a:r>
          </a:p>
        </p:txBody>
      </p:sp>
      <p:sp>
        <p:nvSpPr>
          <p:cNvPr id="72" name="Shape 72"/>
          <p:cNvSpPr txBox="1">
            <a:spLocks noGrp="1"/>
          </p:cNvSpPr>
          <p:nvPr>
            <p:ph type="body" idx="2"/>
          </p:nvPr>
        </p:nvSpPr>
        <p:spPr>
          <a:xfrm>
            <a:off x="4832400" y="1093850"/>
            <a:ext cx="3999900" cy="3474900"/>
          </a:xfrm>
          <a:prstGeom prst="rect">
            <a:avLst/>
          </a:prstGeom>
        </p:spPr>
        <p:txBody>
          <a:bodyPr lIns="91425" tIns="91425" rIns="91425" bIns="91425" anchor="t" anchorCtr="0">
            <a:noAutofit/>
          </a:bodyPr>
          <a:lstStyle/>
          <a:p>
            <a:pPr lvl="0" rtl="0">
              <a:lnSpc>
                <a:spcPct val="100000"/>
              </a:lnSpc>
              <a:spcBef>
                <a:spcPts val="0"/>
              </a:spcBef>
              <a:buNone/>
            </a:pPr>
            <a:r>
              <a:rPr lang="en" sz="1800" b="1" dirty="0"/>
              <a:t>Čitanje priča</a:t>
            </a:r>
          </a:p>
          <a:p>
            <a:pPr lvl="0" rtl="0">
              <a:lnSpc>
                <a:spcPct val="100000"/>
              </a:lnSpc>
              <a:spcBef>
                <a:spcPts val="0"/>
              </a:spcBef>
              <a:spcAft>
                <a:spcPts val="0"/>
              </a:spcAft>
              <a:buNone/>
            </a:pPr>
            <a:r>
              <a:rPr lang="en" sz="1800" dirty="0"/>
              <a:t>-Anđela </a:t>
            </a:r>
            <a:r>
              <a:rPr lang="en" sz="1800" dirty="0" smtClean="0"/>
              <a:t>Žuro</a:t>
            </a:r>
            <a:endParaRPr lang="hr-HR" sz="1800" dirty="0" smtClean="0"/>
          </a:p>
          <a:p>
            <a:pPr lvl="0" rtl="0">
              <a:lnSpc>
                <a:spcPct val="100000"/>
              </a:lnSpc>
              <a:spcBef>
                <a:spcPts val="0"/>
              </a:spcBef>
              <a:spcAft>
                <a:spcPts val="0"/>
              </a:spcAft>
              <a:buNone/>
            </a:pPr>
            <a:r>
              <a:rPr lang="hr-HR" sz="1800" dirty="0" smtClean="0"/>
              <a:t> </a:t>
            </a:r>
            <a:r>
              <a:rPr lang="en" sz="1800" dirty="0" smtClean="0"/>
              <a:t>- </a:t>
            </a:r>
            <a:r>
              <a:rPr lang="en" sz="1800" dirty="0"/>
              <a:t>proširili smo krug </a:t>
            </a:r>
            <a:r>
              <a:rPr lang="hr-HR" sz="1800" dirty="0"/>
              <a:t> </a:t>
            </a:r>
            <a:r>
              <a:rPr lang="hr-HR" sz="1800" dirty="0" smtClean="0"/>
              <a:t>  	</a:t>
            </a:r>
            <a:r>
              <a:rPr lang="en" sz="1800" dirty="0" smtClean="0"/>
              <a:t>korisnika</a:t>
            </a:r>
            <a:endParaRPr lang="en" sz="1800" dirty="0"/>
          </a:p>
        </p:txBody>
      </p:sp>
      <p:pic>
        <p:nvPicPr>
          <p:cNvPr id="73" name="Shape 73"/>
          <p:cNvPicPr preferRelativeResize="0"/>
          <p:nvPr/>
        </p:nvPicPr>
        <p:blipFill>
          <a:blip r:embed="rId3">
            <a:alphaModFix/>
          </a:blip>
          <a:stretch>
            <a:fillRect/>
          </a:stretch>
        </p:blipFill>
        <p:spPr>
          <a:xfrm>
            <a:off x="738433" y="2795550"/>
            <a:ext cx="2750817" cy="2063101"/>
          </a:xfrm>
          <a:prstGeom prst="rect">
            <a:avLst/>
          </a:prstGeom>
          <a:noFill/>
          <a:ln>
            <a:noFill/>
          </a:ln>
        </p:spPr>
      </p:pic>
      <p:pic>
        <p:nvPicPr>
          <p:cNvPr id="74" name="Shape 74"/>
          <p:cNvPicPr preferRelativeResize="0"/>
          <p:nvPr/>
        </p:nvPicPr>
        <p:blipFill>
          <a:blip r:embed="rId4">
            <a:alphaModFix/>
          </a:blip>
          <a:stretch>
            <a:fillRect/>
          </a:stretch>
        </p:blipFill>
        <p:spPr>
          <a:xfrm>
            <a:off x="5425899" y="2792928"/>
            <a:ext cx="3107499" cy="206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50" y="2792928"/>
            <a:ext cx="2754297" cy="20657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a:spcBef>
                <a:spcPts val="0"/>
              </a:spcBef>
              <a:buNone/>
            </a:pPr>
            <a:r>
              <a:rPr lang="en" sz="3600"/>
              <a:t>udruge</a:t>
            </a:r>
          </a:p>
        </p:txBody>
      </p:sp>
      <p:sp>
        <p:nvSpPr>
          <p:cNvPr id="80" name="Shape 80"/>
          <p:cNvSpPr txBox="1">
            <a:spLocks noGrp="1"/>
          </p:cNvSpPr>
          <p:nvPr>
            <p:ph type="body" idx="1"/>
          </p:nvPr>
        </p:nvSpPr>
        <p:spPr>
          <a:xfrm>
            <a:off x="311700" y="1012055"/>
            <a:ext cx="3999899" cy="3556820"/>
          </a:xfrm>
          <a:prstGeom prst="rect">
            <a:avLst/>
          </a:prstGeom>
        </p:spPr>
        <p:txBody>
          <a:bodyPr lIns="91425" tIns="91425" rIns="91425" bIns="91425" anchor="t" anchorCtr="0">
            <a:noAutofit/>
          </a:bodyPr>
          <a:lstStyle/>
          <a:p>
            <a:pPr lvl="0" rtl="0">
              <a:spcBef>
                <a:spcPts val="0"/>
              </a:spcBef>
              <a:buNone/>
            </a:pPr>
            <a:r>
              <a:rPr lang="en" sz="1800" b="1" dirty="0"/>
              <a:t>Suncokret OLJIN</a:t>
            </a:r>
          </a:p>
          <a:p>
            <a:pPr marL="457200" lvl="0" indent="-342900" rtl="0">
              <a:lnSpc>
                <a:spcPct val="100000"/>
              </a:lnSpc>
              <a:spcBef>
                <a:spcPts val="0"/>
              </a:spcBef>
              <a:buSzPct val="100000"/>
              <a:buChar char="-"/>
            </a:pPr>
            <a:r>
              <a:rPr lang="en" sz="1800" dirty="0"/>
              <a:t>igra MIZI ( škola i vrtić)</a:t>
            </a:r>
          </a:p>
          <a:p>
            <a:pPr marL="914400" lvl="1" indent="-317500" rtl="0">
              <a:lnSpc>
                <a:spcPct val="100000"/>
              </a:lnSpc>
              <a:spcBef>
                <a:spcPts val="0"/>
              </a:spcBef>
              <a:buSzPct val="100000"/>
              <a:buChar char="-"/>
            </a:pPr>
            <a:r>
              <a:rPr lang="en" sz="1400" dirty="0"/>
              <a:t>zdravi izbori u životu</a:t>
            </a:r>
          </a:p>
          <a:p>
            <a:pPr marL="457200" lvl="0" indent="-342900" rtl="0">
              <a:lnSpc>
                <a:spcPct val="100000"/>
              </a:lnSpc>
              <a:spcBef>
                <a:spcPts val="0"/>
              </a:spcBef>
              <a:buSzPct val="100000"/>
              <a:buChar char="-"/>
            </a:pPr>
            <a:r>
              <a:rPr lang="en" sz="1800" dirty="0"/>
              <a:t>grafičke radionice (6 radionica)</a:t>
            </a:r>
          </a:p>
          <a:p>
            <a:pPr marL="914400" lvl="1" indent="-317500" rtl="0">
              <a:lnSpc>
                <a:spcPct val="100000"/>
              </a:lnSpc>
              <a:spcBef>
                <a:spcPts val="0"/>
              </a:spcBef>
              <a:buSzPct val="100000"/>
              <a:buChar char="-"/>
            </a:pPr>
            <a:r>
              <a:rPr lang="en" sz="1400" dirty="0"/>
              <a:t>nadareni učenici od 5. do 8. razreda OŠ</a:t>
            </a:r>
          </a:p>
          <a:p>
            <a:pPr marL="457200" lvl="0" indent="-342900">
              <a:lnSpc>
                <a:spcPct val="100000"/>
              </a:lnSpc>
              <a:spcBef>
                <a:spcPts val="0"/>
              </a:spcBef>
              <a:buSzPct val="100000"/>
              <a:buChar char="-"/>
            </a:pPr>
            <a:r>
              <a:rPr lang="en" sz="1800" dirty="0" smtClean="0"/>
              <a:t>povezano</a:t>
            </a:r>
            <a:r>
              <a:rPr lang="hr-HR" sz="1800" dirty="0" smtClean="0"/>
              <a:t>st</a:t>
            </a:r>
            <a:r>
              <a:rPr lang="en" sz="1800" dirty="0" smtClean="0"/>
              <a:t> </a:t>
            </a:r>
            <a:r>
              <a:rPr lang="en" sz="1800" dirty="0"/>
              <a:t>knjižnice, škole, vrtića i udruge </a:t>
            </a:r>
          </a:p>
        </p:txBody>
      </p:sp>
      <p:sp>
        <p:nvSpPr>
          <p:cNvPr id="81" name="Shape 81"/>
          <p:cNvSpPr txBox="1">
            <a:spLocks noGrp="1"/>
          </p:cNvSpPr>
          <p:nvPr>
            <p:ph type="body" idx="2"/>
          </p:nvPr>
        </p:nvSpPr>
        <p:spPr>
          <a:xfrm>
            <a:off x="4832400" y="1228675"/>
            <a:ext cx="3999899" cy="3340199"/>
          </a:xfrm>
          <a:prstGeom prst="rect">
            <a:avLst/>
          </a:prstGeom>
        </p:spPr>
        <p:txBody>
          <a:bodyPr lIns="91425" tIns="91425" rIns="91425" bIns="91425" anchor="t" anchorCtr="0">
            <a:noAutofit/>
          </a:bodyPr>
          <a:lstStyle/>
          <a:p>
            <a:pPr lvl="0">
              <a:spcBef>
                <a:spcPts val="0"/>
              </a:spcBef>
              <a:buNone/>
            </a:pPr>
            <a:endParaRPr dirty="0"/>
          </a:p>
        </p:txBody>
      </p:sp>
      <p:pic>
        <p:nvPicPr>
          <p:cNvPr id="82" name="Shape 82"/>
          <p:cNvPicPr preferRelativeResize="0"/>
          <p:nvPr/>
        </p:nvPicPr>
        <p:blipFill>
          <a:blip r:embed="rId3">
            <a:alphaModFix/>
          </a:blip>
          <a:stretch>
            <a:fillRect/>
          </a:stretch>
        </p:blipFill>
        <p:spPr>
          <a:xfrm>
            <a:off x="5335480" y="346229"/>
            <a:ext cx="3081169" cy="21310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3" name="Shape 83"/>
          <p:cNvPicPr preferRelativeResize="0"/>
          <p:nvPr/>
        </p:nvPicPr>
        <p:blipFill>
          <a:blip r:embed="rId4">
            <a:alphaModFix/>
          </a:blip>
          <a:stretch>
            <a:fillRect/>
          </a:stretch>
        </p:blipFill>
        <p:spPr>
          <a:xfrm>
            <a:off x="5335479" y="2752077"/>
            <a:ext cx="3081170" cy="2128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292850"/>
            <a:ext cx="8520599" cy="800999"/>
          </a:xfrm>
          <a:prstGeom prst="rect">
            <a:avLst/>
          </a:prstGeom>
        </p:spPr>
        <p:txBody>
          <a:bodyPr lIns="91425" tIns="91425" rIns="91425" bIns="91425" anchor="t" anchorCtr="0">
            <a:noAutofit/>
          </a:bodyPr>
          <a:lstStyle/>
          <a:p>
            <a:pPr lvl="0" rtl="0">
              <a:spcBef>
                <a:spcPts val="0"/>
              </a:spcBef>
              <a:buNone/>
            </a:pPr>
            <a:r>
              <a:rPr lang="en" sz="3600"/>
              <a:t>udruge</a:t>
            </a:r>
          </a:p>
        </p:txBody>
      </p:sp>
      <p:sp>
        <p:nvSpPr>
          <p:cNvPr id="89" name="Shape 89"/>
          <p:cNvSpPr txBox="1">
            <a:spLocks noGrp="1"/>
          </p:cNvSpPr>
          <p:nvPr>
            <p:ph type="body" idx="1"/>
          </p:nvPr>
        </p:nvSpPr>
        <p:spPr>
          <a:xfrm>
            <a:off x="311700" y="1228675"/>
            <a:ext cx="4908599" cy="3340199"/>
          </a:xfrm>
          <a:prstGeom prst="rect">
            <a:avLst/>
          </a:prstGeom>
        </p:spPr>
        <p:txBody>
          <a:bodyPr lIns="91425" tIns="91425" rIns="91425" bIns="91425" anchor="t" anchorCtr="0">
            <a:noAutofit/>
          </a:bodyPr>
          <a:lstStyle/>
          <a:p>
            <a:pPr lvl="0" rtl="0">
              <a:spcBef>
                <a:spcPts val="0"/>
              </a:spcBef>
              <a:buNone/>
            </a:pPr>
            <a:r>
              <a:rPr lang="en" sz="1800" b="1" dirty="0"/>
              <a:t>Outward Bound Hrvatska</a:t>
            </a:r>
          </a:p>
          <a:p>
            <a:pPr marL="457200" lvl="0" indent="-342900" rtl="0">
              <a:spcBef>
                <a:spcPts val="0"/>
              </a:spcBef>
              <a:buSzPct val="100000"/>
              <a:buChar char="-"/>
            </a:pPr>
            <a:r>
              <a:rPr lang="en" sz="1800" dirty="0"/>
              <a:t>otkrivanje svog potencijala i stvaranje boljeg svijeta za sebe i okolinu</a:t>
            </a:r>
          </a:p>
          <a:p>
            <a:pPr marL="457200" lvl="0" indent="-342900" rtl="0">
              <a:spcBef>
                <a:spcPts val="0"/>
              </a:spcBef>
              <a:buSzPct val="100000"/>
              <a:buChar char="-"/>
            </a:pPr>
            <a:r>
              <a:rPr lang="en" sz="1800" dirty="0"/>
              <a:t>suočavanje s izazovima, društvena odgovornost i timski rad</a:t>
            </a:r>
          </a:p>
          <a:p>
            <a:pPr marL="457200" lvl="0" indent="-342900" rtl="0">
              <a:spcBef>
                <a:spcPts val="0"/>
              </a:spcBef>
              <a:buSzPct val="100000"/>
              <a:buChar char="-"/>
            </a:pPr>
            <a:r>
              <a:rPr lang="en" sz="1800" dirty="0"/>
              <a:t>više raznovrsnih igara za grupu djece različitih uzrasta</a:t>
            </a:r>
          </a:p>
        </p:txBody>
      </p:sp>
      <p:sp>
        <p:nvSpPr>
          <p:cNvPr id="90" name="Shape 90"/>
          <p:cNvSpPr txBox="1">
            <a:spLocks noGrp="1"/>
          </p:cNvSpPr>
          <p:nvPr>
            <p:ph type="body" idx="2"/>
          </p:nvPr>
        </p:nvSpPr>
        <p:spPr>
          <a:xfrm>
            <a:off x="6422975" y="1228675"/>
            <a:ext cx="2409299" cy="2880900"/>
          </a:xfrm>
          <a:prstGeom prst="rect">
            <a:avLst/>
          </a:prstGeom>
        </p:spPr>
        <p:txBody>
          <a:bodyPr lIns="91425" tIns="91425" rIns="91425" bIns="91425" anchor="t" anchorCtr="0">
            <a:noAutofit/>
          </a:bodyPr>
          <a:lstStyle/>
          <a:p>
            <a:pPr lvl="0" rtl="0">
              <a:spcBef>
                <a:spcPts val="0"/>
              </a:spcBef>
              <a:buNone/>
            </a:pPr>
            <a:endParaRPr/>
          </a:p>
        </p:txBody>
      </p:sp>
      <p:pic>
        <p:nvPicPr>
          <p:cNvPr id="91" name="Shape 91"/>
          <p:cNvPicPr preferRelativeResize="0"/>
          <p:nvPr/>
        </p:nvPicPr>
        <p:blipFill>
          <a:blip r:embed="rId3">
            <a:alphaModFix/>
          </a:blip>
          <a:stretch>
            <a:fillRect/>
          </a:stretch>
        </p:blipFill>
        <p:spPr>
          <a:xfrm>
            <a:off x="5895275" y="2552275"/>
            <a:ext cx="2731500" cy="2173799"/>
          </a:xfrm>
          <a:prstGeom prst="rect">
            <a:avLst/>
          </a:prstGeom>
          <a:noFill/>
          <a:ln>
            <a:noFill/>
          </a:ln>
        </p:spPr>
      </p:pic>
      <p:sp>
        <p:nvSpPr>
          <p:cNvPr id="92" name="Shape 92"/>
          <p:cNvSpPr txBox="1"/>
          <p:nvPr/>
        </p:nvSpPr>
        <p:spPr>
          <a:xfrm>
            <a:off x="5851425" y="3029100"/>
            <a:ext cx="2731500" cy="21144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93" name="Shape 93"/>
          <p:cNvPicPr preferRelativeResize="0"/>
          <p:nvPr/>
        </p:nvPicPr>
        <p:blipFill>
          <a:blip r:embed="rId4">
            <a:alphaModFix/>
          </a:blip>
          <a:stretch>
            <a:fillRect/>
          </a:stretch>
        </p:blipFill>
        <p:spPr>
          <a:xfrm>
            <a:off x="5895276" y="406321"/>
            <a:ext cx="2731499" cy="204865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5276" y="2734345"/>
            <a:ext cx="2753837" cy="21915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hr-HR" dirty="0" smtClean="0"/>
              <a:t>Knjižnica jelkovec</a:t>
            </a:r>
            <a:endParaRPr dirty="0"/>
          </a:p>
        </p:txBody>
      </p:sp>
      <p:sp>
        <p:nvSpPr>
          <p:cNvPr id="99" name="Shape 99"/>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a:lnSpc>
                <a:spcPct val="100000"/>
              </a:lnSpc>
            </a:pPr>
            <a:r>
              <a:rPr lang="hr-HR" sz="1800" dirty="0" smtClean="0"/>
              <a:t>- </a:t>
            </a:r>
            <a:r>
              <a:rPr lang="en" sz="1800" dirty="0" smtClean="0"/>
              <a:t>prostor oko </a:t>
            </a:r>
            <a:r>
              <a:rPr lang="hr-HR" sz="1800" dirty="0" smtClean="0"/>
              <a:t>870 </a:t>
            </a:r>
            <a:r>
              <a:rPr lang="en" sz="1800" dirty="0" smtClean="0"/>
              <a:t>m</a:t>
            </a:r>
            <a:r>
              <a:rPr lang="en" sz="1800" baseline="30000" dirty="0" smtClean="0"/>
              <a:t>2 </a:t>
            </a:r>
            <a:endParaRPr lang="en" sz="1800" baseline="30000" dirty="0"/>
          </a:p>
          <a:p>
            <a:pPr lvl="0">
              <a:lnSpc>
                <a:spcPct val="100000"/>
              </a:lnSpc>
            </a:pPr>
            <a:r>
              <a:rPr lang="en" sz="1800" dirty="0"/>
              <a:t>- preko </a:t>
            </a:r>
            <a:r>
              <a:rPr lang="hr-HR" sz="1800" dirty="0" smtClean="0"/>
              <a:t>25</a:t>
            </a:r>
            <a:r>
              <a:rPr lang="en" sz="1800" dirty="0" smtClean="0"/>
              <a:t>00 aktivnih</a:t>
            </a:r>
            <a:r>
              <a:rPr lang="hr-HR" sz="1800" dirty="0" smtClean="0"/>
              <a:t> članova</a:t>
            </a:r>
            <a:endParaRPr lang="en" sz="1800" dirty="0"/>
          </a:p>
          <a:p>
            <a:pPr marL="285750" lvl="0" indent="-285750">
              <a:lnSpc>
                <a:spcPct val="100000"/>
              </a:lnSpc>
              <a:buFontTx/>
              <a:buChar char="-"/>
            </a:pPr>
            <a:r>
              <a:rPr lang="en" sz="1800" dirty="0" smtClean="0"/>
              <a:t>fon</a:t>
            </a:r>
            <a:r>
              <a:rPr lang="hr-HR" sz="1800" dirty="0" smtClean="0"/>
              <a:t>d</a:t>
            </a:r>
            <a:r>
              <a:rPr lang="en" sz="1800" dirty="0" smtClean="0"/>
              <a:t> </a:t>
            </a:r>
            <a:r>
              <a:rPr lang="hr-HR" sz="1800" dirty="0" smtClean="0"/>
              <a:t>26 074</a:t>
            </a:r>
            <a:r>
              <a:rPr lang="hr-HR" sz="1800" dirty="0"/>
              <a:t> </a:t>
            </a:r>
            <a:r>
              <a:rPr lang="hr-HR" sz="1800" dirty="0" smtClean="0"/>
              <a:t>svezaka i AVM jedinica građe</a:t>
            </a:r>
            <a:endParaRPr lang="en" sz="1800" dirty="0"/>
          </a:p>
          <a:p>
            <a:pPr lvl="0">
              <a:lnSpc>
                <a:spcPct val="100000"/>
              </a:lnSpc>
            </a:pPr>
            <a:r>
              <a:rPr lang="hr-HR" sz="1800" dirty="0" smtClean="0"/>
              <a:t>- Knjižnica radi u dvije </a:t>
            </a:r>
            <a:r>
              <a:rPr lang="en" sz="1800" dirty="0" smtClean="0"/>
              <a:t>smjen</a:t>
            </a:r>
            <a:r>
              <a:rPr lang="hr-HR" sz="1800" dirty="0" smtClean="0"/>
              <a:t>e</a:t>
            </a:r>
            <a:endParaRPr lang="en" sz="1800" dirty="0"/>
          </a:p>
          <a:p>
            <a:pPr marL="285750" lvl="0" indent="-285750">
              <a:lnSpc>
                <a:spcPct val="100000"/>
              </a:lnSpc>
              <a:buFontTx/>
              <a:buChar char="-"/>
            </a:pPr>
            <a:r>
              <a:rPr lang="en" sz="1800" dirty="0"/>
              <a:t>objekt </a:t>
            </a:r>
            <a:r>
              <a:rPr lang="hr-HR" sz="1800" dirty="0"/>
              <a:t>u</a:t>
            </a:r>
            <a:r>
              <a:rPr lang="en" sz="1800" dirty="0" smtClean="0"/>
              <a:t> </a:t>
            </a:r>
            <a:r>
              <a:rPr lang="hr-HR" sz="1800" dirty="0" smtClean="0"/>
              <a:t>središtu naselja</a:t>
            </a:r>
            <a:endParaRPr lang="en" sz="1800" dirty="0"/>
          </a:p>
          <a:p>
            <a:pPr lvl="0">
              <a:spcBef>
                <a:spcPts val="0"/>
              </a:spcBef>
              <a:buNone/>
            </a:pPr>
            <a:endParaRPr dirty="0"/>
          </a:p>
        </p:txBody>
      </p:sp>
      <p:sp>
        <p:nvSpPr>
          <p:cNvPr id="100" name="Shape 100"/>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lvl="0">
              <a:spcBef>
                <a:spcPts val="0"/>
              </a:spcBef>
              <a:buNone/>
            </a:pPr>
            <a:endParaRPr/>
          </a:p>
        </p:txBody>
      </p:sp>
      <p:pic>
        <p:nvPicPr>
          <p:cNvPr id="102" name="Shape 102"/>
          <p:cNvPicPr preferRelativeResize="0"/>
          <p:nvPr/>
        </p:nvPicPr>
        <p:blipFill rotWithShape="1">
          <a:blip r:embed="rId3">
            <a:alphaModFix/>
          </a:blip>
          <a:srcRect l="4216" t="4484" r="4364" b="5612"/>
          <a:stretch/>
        </p:blipFill>
        <p:spPr>
          <a:xfrm>
            <a:off x="5255580" y="2609146"/>
            <a:ext cx="3058845" cy="21226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5132" y="266109"/>
            <a:ext cx="2409250" cy="209512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hr-HR" dirty="0" smtClean="0"/>
              <a:t>Mali pitaju, veliki im čitaju</a:t>
            </a:r>
            <a:endParaRPr dirty="0"/>
          </a:p>
        </p:txBody>
      </p:sp>
      <p:sp>
        <p:nvSpPr>
          <p:cNvPr id="108" name="Shape 108"/>
          <p:cNvSpPr txBox="1">
            <a:spLocks noGrp="1"/>
          </p:cNvSpPr>
          <p:nvPr>
            <p:ph type="body" idx="1"/>
          </p:nvPr>
        </p:nvSpPr>
        <p:spPr>
          <a:xfrm>
            <a:off x="311700" y="1228675"/>
            <a:ext cx="3701008" cy="3340200"/>
          </a:xfrm>
          <a:prstGeom prst="rect">
            <a:avLst/>
          </a:prstGeom>
        </p:spPr>
        <p:txBody>
          <a:bodyPr lIns="91425" tIns="91425" rIns="91425" bIns="91425" anchor="t" anchorCtr="0">
            <a:noAutofit/>
          </a:bodyPr>
          <a:lstStyle/>
          <a:p>
            <a:pPr lvl="0">
              <a:spcBef>
                <a:spcPts val="0"/>
              </a:spcBef>
              <a:buNone/>
            </a:pPr>
            <a:endParaRPr dirty="0"/>
          </a:p>
        </p:txBody>
      </p:sp>
      <p:sp>
        <p:nvSpPr>
          <p:cNvPr id="109" name="Shape 109"/>
          <p:cNvSpPr txBox="1">
            <a:spLocks noGrp="1"/>
          </p:cNvSpPr>
          <p:nvPr>
            <p:ph type="body" idx="2"/>
          </p:nvPr>
        </p:nvSpPr>
        <p:spPr>
          <a:xfrm>
            <a:off x="4832400" y="1228675"/>
            <a:ext cx="3999900" cy="3340200"/>
          </a:xfrm>
          <a:prstGeom prst="rect">
            <a:avLst/>
          </a:prstGeom>
        </p:spPr>
        <p:txBody>
          <a:bodyPr lIns="91425" tIns="91425" rIns="91425" bIns="91425" anchor="t" anchorCtr="0">
            <a:noAutofit/>
          </a:bodyPr>
          <a:lstStyle/>
          <a:p>
            <a:pPr lvl="0">
              <a:spcBef>
                <a:spcPts val="0"/>
              </a:spcBef>
              <a:buNone/>
            </a:pPr>
            <a:endParaRPr/>
          </a:p>
        </p:txBody>
      </p:sp>
      <p:pic>
        <p:nvPicPr>
          <p:cNvPr id="110" name="Shape 110"/>
          <p:cNvPicPr preferRelativeResize="0"/>
          <p:nvPr/>
        </p:nvPicPr>
        <p:blipFill>
          <a:blip r:embed="rId3">
            <a:alphaModFix/>
          </a:blip>
          <a:stretch>
            <a:fillRect/>
          </a:stretch>
        </p:blipFill>
        <p:spPr>
          <a:xfrm>
            <a:off x="622916" y="1306233"/>
            <a:ext cx="2297838" cy="31059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1" name="Shape 111"/>
          <p:cNvPicPr preferRelativeResize="0"/>
          <p:nvPr/>
        </p:nvPicPr>
        <p:blipFill>
          <a:blip r:embed="rId4">
            <a:alphaModFix/>
          </a:blip>
          <a:stretch>
            <a:fillRect/>
          </a:stretch>
        </p:blipFill>
        <p:spPr>
          <a:xfrm>
            <a:off x="5684639" y="1306233"/>
            <a:ext cx="2687001" cy="310596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265" y="1838240"/>
            <a:ext cx="2017713"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udruge</a:t>
            </a:r>
            <a:endParaRPr lang="hr-HR" dirty="0"/>
          </a:p>
        </p:txBody>
      </p:sp>
      <p:pic>
        <p:nvPicPr>
          <p:cNvPr id="3" name="Picture 2"/>
          <p:cNvPicPr>
            <a:picLocks noChangeAspect="1"/>
          </p:cNvPicPr>
          <p:nvPr/>
        </p:nvPicPr>
        <p:blipFill rotWithShape="1">
          <a:blip r:embed="rId3"/>
          <a:srcRect l="5644" t="5084" r="9704" b="8383"/>
          <a:stretch/>
        </p:blipFill>
        <p:spPr>
          <a:xfrm>
            <a:off x="355107" y="1269506"/>
            <a:ext cx="2396971" cy="31693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 name="Picture 1"/>
          <p:cNvPicPr>
            <a:picLocks noChangeAspect="1"/>
          </p:cNvPicPr>
          <p:nvPr/>
        </p:nvPicPr>
        <p:blipFill>
          <a:blip r:embed="rId4"/>
          <a:stretch>
            <a:fillRect/>
          </a:stretch>
        </p:blipFill>
        <p:spPr>
          <a:xfrm>
            <a:off x="3015153" y="2681056"/>
            <a:ext cx="3048292" cy="2334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9" name="Shape 119"/>
          <p:cNvPicPr preferRelativeResize="0"/>
          <p:nvPr/>
        </p:nvPicPr>
        <p:blipFill rotWithShape="1">
          <a:blip r:embed="rId5">
            <a:alphaModFix/>
          </a:blip>
          <a:srcRect l="2063" t="2783" r="2749" b="3404"/>
          <a:stretch/>
        </p:blipFill>
        <p:spPr>
          <a:xfrm>
            <a:off x="5726097" y="284085"/>
            <a:ext cx="3089429" cy="21783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292850"/>
            <a:ext cx="8520600" cy="801000"/>
          </a:xfrm>
          <a:prstGeom prst="rect">
            <a:avLst/>
          </a:prstGeom>
        </p:spPr>
        <p:txBody>
          <a:bodyPr lIns="91425" tIns="91425" rIns="91425" bIns="91425" anchor="t" anchorCtr="0">
            <a:noAutofit/>
          </a:bodyPr>
          <a:lstStyle/>
          <a:p>
            <a:pPr lvl="0">
              <a:spcBef>
                <a:spcPts val="0"/>
              </a:spcBef>
              <a:buNone/>
            </a:pPr>
            <a:r>
              <a:rPr lang="hr-HR" dirty="0" smtClean="0"/>
              <a:t>udruge</a:t>
            </a:r>
            <a:endParaRPr dirty="0"/>
          </a:p>
        </p:txBody>
      </p:sp>
      <p:pic>
        <p:nvPicPr>
          <p:cNvPr id="2" name="Picture 1"/>
          <p:cNvPicPr>
            <a:picLocks noChangeAspect="1"/>
          </p:cNvPicPr>
          <p:nvPr/>
        </p:nvPicPr>
        <p:blipFill>
          <a:blip r:embed="rId3"/>
          <a:stretch>
            <a:fillRect/>
          </a:stretch>
        </p:blipFill>
        <p:spPr>
          <a:xfrm>
            <a:off x="4404306" y="1221365"/>
            <a:ext cx="4212701" cy="28044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6" name="Shape 136"/>
          <p:cNvSpPr txBox="1">
            <a:spLocks noGrp="1"/>
          </p:cNvSpPr>
          <p:nvPr>
            <p:ph type="body" idx="1"/>
          </p:nvPr>
        </p:nvSpPr>
        <p:spPr>
          <a:xfrm>
            <a:off x="311700" y="1228675"/>
            <a:ext cx="3999900" cy="3340200"/>
          </a:xfrm>
          <a:prstGeom prst="rect">
            <a:avLst/>
          </a:prstGeom>
        </p:spPr>
        <p:txBody>
          <a:bodyPr lIns="91425" tIns="91425" rIns="91425" bIns="91425" anchor="t" anchorCtr="0">
            <a:noAutofit/>
          </a:bodyPr>
          <a:lstStyle/>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Psi </a:t>
            </a:r>
            <a:r>
              <a:rPr lang="en" sz="1800" dirty="0">
                <a:solidFill>
                  <a:srgbClr val="4D5B6B"/>
                </a:solidFill>
                <a:latin typeface="Source Code Pro" panose="020B0509030403020204" pitchFamily="49" charset="-18"/>
                <a:ea typeface="Calibri"/>
                <a:cs typeface="Calibri"/>
                <a:sym typeface="Calibri"/>
              </a:rPr>
              <a:t>pomagači</a:t>
            </a:r>
          </a:p>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Udruga Suncokret</a:t>
            </a:r>
            <a:r>
              <a:rPr lang="hr-HR" sz="1800" dirty="0" smtClean="0">
                <a:solidFill>
                  <a:srgbClr val="4D5B6B"/>
                </a:solidFill>
                <a:latin typeface="Source Code Pro" panose="020B0509030403020204" pitchFamily="49" charset="-18"/>
                <a:ea typeface="Calibri"/>
                <a:cs typeface="Calibri"/>
                <a:sym typeface="Calibri"/>
              </a:rPr>
              <a:t> OLJIN</a:t>
            </a:r>
            <a:endParaRPr lang="en" sz="1800" dirty="0">
              <a:solidFill>
                <a:srgbClr val="4D5B6B"/>
              </a:solidFill>
              <a:latin typeface="Source Code Pro" panose="020B0509030403020204" pitchFamily="49" charset="-18"/>
              <a:ea typeface="Calibri"/>
              <a:cs typeface="Calibri"/>
              <a:sym typeface="Calibri"/>
            </a:endParaRPr>
          </a:p>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Škola </a:t>
            </a:r>
            <a:r>
              <a:rPr lang="en" sz="1800" dirty="0">
                <a:solidFill>
                  <a:srgbClr val="4D5B6B"/>
                </a:solidFill>
                <a:latin typeface="Source Code Pro" panose="020B0509030403020204" pitchFamily="49" charset="-18"/>
                <a:ea typeface="Calibri"/>
                <a:cs typeface="Calibri"/>
                <a:sym typeface="Calibri"/>
              </a:rPr>
              <a:t>crtanog filma Lukas</a:t>
            </a:r>
          </a:p>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Udruga </a:t>
            </a:r>
            <a:r>
              <a:rPr lang="en" sz="1800" dirty="0">
                <a:solidFill>
                  <a:srgbClr val="4D5B6B"/>
                </a:solidFill>
                <a:latin typeface="Source Code Pro" panose="020B0509030403020204" pitchFamily="49" charset="-18"/>
                <a:ea typeface="Calibri"/>
                <a:cs typeface="Calibri"/>
                <a:sym typeface="Calibri"/>
              </a:rPr>
              <a:t>Eko planet</a:t>
            </a:r>
          </a:p>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Udruga </a:t>
            </a:r>
            <a:r>
              <a:rPr lang="en" sz="1800" dirty="0">
                <a:solidFill>
                  <a:srgbClr val="4D5B6B"/>
                </a:solidFill>
                <a:latin typeface="Source Code Pro" panose="020B0509030403020204" pitchFamily="49" charset="-18"/>
                <a:ea typeface="Calibri"/>
                <a:cs typeface="Calibri"/>
                <a:sym typeface="Calibri"/>
              </a:rPr>
              <a:t>Pokret</a:t>
            </a:r>
          </a:p>
          <a:p>
            <a:pPr lvl="0">
              <a:spcAft>
                <a:spcPts val="0"/>
              </a:spcAft>
            </a:pPr>
            <a:r>
              <a:rPr lang="en" sz="1800" dirty="0" smtClean="0">
                <a:solidFill>
                  <a:srgbClr val="000000"/>
                </a:solidFill>
                <a:latin typeface="Source Code Pro" panose="020B0509030403020204" pitchFamily="49" charset="-18"/>
                <a:ea typeface="Arial"/>
                <a:cs typeface="Arial"/>
                <a:sym typeface="Arial"/>
              </a:rPr>
              <a:t>-</a:t>
            </a:r>
            <a:r>
              <a:rPr lang="hr-HR" sz="1800" dirty="0" smtClean="0">
                <a:solidFill>
                  <a:srgbClr val="000000"/>
                </a:solidFill>
                <a:latin typeface="Source Code Pro" panose="020B0509030403020204" pitchFamily="49" charset="-18"/>
                <a:ea typeface="Arial"/>
                <a:cs typeface="Arial"/>
                <a:sym typeface="Arial"/>
              </a:rPr>
              <a:t> </a:t>
            </a:r>
            <a:r>
              <a:rPr lang="en" sz="1800" dirty="0" smtClean="0">
                <a:solidFill>
                  <a:srgbClr val="4D5B6B"/>
                </a:solidFill>
                <a:latin typeface="Source Code Pro" panose="020B0509030403020204" pitchFamily="49" charset="-18"/>
                <a:ea typeface="Calibri"/>
                <a:cs typeface="Calibri"/>
                <a:sym typeface="Calibri"/>
              </a:rPr>
              <a:t>Udruga </a:t>
            </a:r>
            <a:r>
              <a:rPr lang="en" sz="1800" dirty="0">
                <a:solidFill>
                  <a:srgbClr val="4D5B6B"/>
                </a:solidFill>
                <a:latin typeface="Source Code Pro" panose="020B0509030403020204" pitchFamily="49" charset="-18"/>
                <a:ea typeface="Calibri"/>
                <a:cs typeface="Calibri"/>
                <a:sym typeface="Calibri"/>
              </a:rPr>
              <a:t>"Romski putevi – Romane droma"</a:t>
            </a:r>
          </a:p>
          <a:p>
            <a:pPr marL="285750" lvl="0" indent="-285750">
              <a:lnSpc>
                <a:spcPct val="100000"/>
              </a:lnSpc>
              <a:spcBef>
                <a:spcPts val="0"/>
              </a:spcBef>
              <a:buFontTx/>
              <a:buChar char="-"/>
            </a:pPr>
            <a:r>
              <a:rPr lang="hr-HR" sz="1800" dirty="0" smtClean="0"/>
              <a:t>Kapibara</a:t>
            </a:r>
          </a:p>
          <a:p>
            <a:pPr marL="285750" lvl="0" indent="-285750">
              <a:lnSpc>
                <a:spcPct val="100000"/>
              </a:lnSpc>
              <a:spcBef>
                <a:spcPts val="0"/>
              </a:spcBef>
              <a:buFontTx/>
              <a:buChar char="-"/>
            </a:pPr>
            <a:r>
              <a:rPr lang="hr-HR" sz="1800" dirty="0" smtClean="0"/>
              <a:t>Dan po dan</a:t>
            </a:r>
            <a:endParaRPr sz="1800" dirty="0"/>
          </a:p>
        </p:txBody>
      </p:sp>
      <p:sp>
        <p:nvSpPr>
          <p:cNvPr id="137" name="Shape 137"/>
          <p:cNvSpPr txBox="1">
            <a:spLocks noGrp="1"/>
          </p:cNvSpPr>
          <p:nvPr>
            <p:ph type="body" idx="2"/>
          </p:nvPr>
        </p:nvSpPr>
        <p:spPr>
          <a:xfrm>
            <a:off x="4832400" y="1228675"/>
            <a:ext cx="3999900" cy="28791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1766</Words>
  <Application>Microsoft Office PowerPoint</Application>
  <PresentationFormat>On-screen Show (16:9)</PresentationFormat>
  <Paragraphs>86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Amatic SC</vt:lpstr>
      <vt:lpstr>Calibri</vt:lpstr>
      <vt:lpstr>Arial</vt:lpstr>
      <vt:lpstr>Source Code Pro</vt:lpstr>
      <vt:lpstr>beach-day</vt:lpstr>
      <vt:lpstr>Partnerstvo knjižnica, udruga civilnog društva i volontera : dobra praksa Knjižnice Dubec i Knjižnice  Jelkovec</vt:lpstr>
      <vt:lpstr>Knjižnica Dubec</vt:lpstr>
      <vt:lpstr>Volonteri</vt:lpstr>
      <vt:lpstr>udruge</vt:lpstr>
      <vt:lpstr>udruge</vt:lpstr>
      <vt:lpstr>Knjižnica jelkovec</vt:lpstr>
      <vt:lpstr>Mali pitaju, veliki im čitaju</vt:lpstr>
      <vt:lpstr>udruge</vt:lpstr>
      <vt:lpstr>udruge</vt:lpstr>
      <vt:lpstr>volonteri</vt:lpstr>
      <vt:lpstr>Sličnosti i razlike…</vt:lpstr>
      <vt:lpstr>hvala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Partnerstvo knjižnica, udruga civilnog društva i volontera : dobra praksa Knjižnice Dubec i Knjižnice  Jelkovec</dc:title>
  <cp:lastModifiedBy>Leo Mršić</cp:lastModifiedBy>
  <cp:revision>43</cp:revision>
  <cp:lastPrinted>2016-03-04T13:31:21Z</cp:lastPrinted>
  <dcterms:modified xsi:type="dcterms:W3CDTF">2016-03-16T14:39:58Z</dcterms:modified>
</cp:coreProperties>
</file>