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4" r:id="rId3"/>
    <p:sldId id="261" r:id="rId4"/>
    <p:sldId id="266" r:id="rId5"/>
    <p:sldId id="263" r:id="rId6"/>
    <p:sldId id="271" r:id="rId7"/>
    <p:sldId id="267" r:id="rId8"/>
    <p:sldId id="265" r:id="rId9"/>
    <p:sldId id="268" r:id="rId10"/>
    <p:sldId id="269" r:id="rId11"/>
    <p:sldId id="272" r:id="rId12"/>
    <p:sldId id="262" r:id="rId13"/>
    <p:sldId id="270" r:id="rId14"/>
    <p:sldId id="273" r:id="rId15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99"/>
    <a:srgbClr val="660066"/>
    <a:srgbClr val="FFFF00"/>
    <a:srgbClr val="FF3399"/>
    <a:srgbClr val="D8D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72" y="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C9A38-070F-4F2B-9AEF-2ADA46B3AAAE}" type="doc">
      <dgm:prSet loTypeId="urn:microsoft.com/office/officeart/2005/8/layout/pyramid3" loCatId="pyramid" qsTypeId="urn:microsoft.com/office/officeart/2005/8/quickstyle/3d4" qsCatId="3D" csTypeId="urn:microsoft.com/office/officeart/2005/8/colors/accent6_2" csCatId="accent6" phldr="1"/>
      <dgm:spPr/>
    </dgm:pt>
    <dgm:pt modelId="{A7ECF0AA-B449-47B9-9A04-871010745CED}">
      <dgm:prSet phldrT="[Text]"/>
      <dgm:spPr/>
      <dgm:t>
        <a:bodyPr/>
        <a:lstStyle/>
        <a:p>
          <a:endParaRPr lang="hr-HR" dirty="0"/>
        </a:p>
      </dgm:t>
    </dgm:pt>
    <dgm:pt modelId="{24B235AF-E323-42AF-8128-01D2BBD8C374}" type="parTrans" cxnId="{664DEBA7-6732-4224-9B2B-70F523BF935D}">
      <dgm:prSet/>
      <dgm:spPr/>
      <dgm:t>
        <a:bodyPr/>
        <a:lstStyle/>
        <a:p>
          <a:endParaRPr lang="hr-HR"/>
        </a:p>
      </dgm:t>
    </dgm:pt>
    <dgm:pt modelId="{5BBA57D0-BC31-405A-B6F8-18C03081E56A}" type="sibTrans" cxnId="{664DEBA7-6732-4224-9B2B-70F523BF935D}">
      <dgm:prSet/>
      <dgm:spPr/>
      <dgm:t>
        <a:bodyPr/>
        <a:lstStyle/>
        <a:p>
          <a:endParaRPr lang="hr-HR"/>
        </a:p>
      </dgm:t>
    </dgm:pt>
    <dgm:pt modelId="{A4E87395-E909-4C24-BF95-CED6ACE256D7}" type="pres">
      <dgm:prSet presAssocID="{45AC9A38-070F-4F2B-9AEF-2ADA46B3AAAE}" presName="Name0" presStyleCnt="0">
        <dgm:presLayoutVars>
          <dgm:dir/>
          <dgm:animLvl val="lvl"/>
          <dgm:resizeHandles val="exact"/>
        </dgm:presLayoutVars>
      </dgm:prSet>
      <dgm:spPr/>
    </dgm:pt>
    <dgm:pt modelId="{33F18126-A024-40FB-8F6C-F10C075B85A6}" type="pres">
      <dgm:prSet presAssocID="{A7ECF0AA-B449-47B9-9A04-871010745CED}" presName="Name8" presStyleCnt="0"/>
      <dgm:spPr/>
    </dgm:pt>
    <dgm:pt modelId="{CCA3BC29-6141-4521-B5D9-4929A9FCE4C2}" type="pres">
      <dgm:prSet presAssocID="{A7ECF0AA-B449-47B9-9A04-871010745CED}" presName="level" presStyleLbl="node1" presStyleIdx="0" presStyleCnt="1" custAng="12562464" custScaleX="84362" custLinFactNeighborX="33331" custLinFactNeighborY="-529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B810A5-9515-4F78-A0D3-88A86AAA3EB3}" type="pres">
      <dgm:prSet presAssocID="{A7ECF0AA-B449-47B9-9A04-871010745C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E274D39-0D6C-4EFD-AFFB-E47CCB3637C0}" type="presOf" srcId="{45AC9A38-070F-4F2B-9AEF-2ADA46B3AAAE}" destId="{A4E87395-E909-4C24-BF95-CED6ACE256D7}" srcOrd="0" destOrd="0" presId="urn:microsoft.com/office/officeart/2005/8/layout/pyramid3"/>
    <dgm:cxn modelId="{D57AB177-A496-4D8D-8152-CDD788629D3B}" type="presOf" srcId="{A7ECF0AA-B449-47B9-9A04-871010745CED}" destId="{BBB810A5-9515-4F78-A0D3-88A86AAA3EB3}" srcOrd="1" destOrd="0" presId="urn:microsoft.com/office/officeart/2005/8/layout/pyramid3"/>
    <dgm:cxn modelId="{5C045AC9-4D0F-40B9-85DC-A9A80F413D22}" type="presOf" srcId="{A7ECF0AA-B449-47B9-9A04-871010745CED}" destId="{CCA3BC29-6141-4521-B5D9-4929A9FCE4C2}" srcOrd="0" destOrd="0" presId="urn:microsoft.com/office/officeart/2005/8/layout/pyramid3"/>
    <dgm:cxn modelId="{664DEBA7-6732-4224-9B2B-70F523BF935D}" srcId="{45AC9A38-070F-4F2B-9AEF-2ADA46B3AAAE}" destId="{A7ECF0AA-B449-47B9-9A04-871010745CED}" srcOrd="0" destOrd="0" parTransId="{24B235AF-E323-42AF-8128-01D2BBD8C374}" sibTransId="{5BBA57D0-BC31-405A-B6F8-18C03081E56A}"/>
    <dgm:cxn modelId="{44EF7AC7-8CBB-46F0-9059-97D05E3125B1}" type="presParOf" srcId="{A4E87395-E909-4C24-BF95-CED6ACE256D7}" destId="{33F18126-A024-40FB-8F6C-F10C075B85A6}" srcOrd="0" destOrd="0" presId="urn:microsoft.com/office/officeart/2005/8/layout/pyramid3"/>
    <dgm:cxn modelId="{B1551AFC-C8E4-4392-9DD8-00793C514238}" type="presParOf" srcId="{33F18126-A024-40FB-8F6C-F10C075B85A6}" destId="{CCA3BC29-6141-4521-B5D9-4929A9FCE4C2}" srcOrd="0" destOrd="0" presId="urn:microsoft.com/office/officeart/2005/8/layout/pyramid3"/>
    <dgm:cxn modelId="{640B1FC1-597E-408D-9281-3A05DFA11E03}" type="presParOf" srcId="{33F18126-A024-40FB-8F6C-F10C075B85A6}" destId="{BBB810A5-9515-4F78-A0D3-88A86AAA3EB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663D-0984-4833-B633-74FF583B4E71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1A195-ADA3-4FDF-8874-585AEBA1F6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32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6898-0E16-4239-AFF0-C52B1A1E4A4B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E303-DD19-4B37-B64C-07D7F3AF07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78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E303-DD19-4B37-B64C-07D7F3AF076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61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Volonterski centar Zagreb je organizacija civilnog društva koja se od 1996. godine bavi razvojem i promicanjem volonterstva. Misija VCZ-a jest da djeluje kao resursni centar koji povezivanjem, edukacijom i promicanjem volonterstva na lokalnoj i međunarodnoj razini potiče osobni i društveni razvoj. Vizija VCZ-a je društvo u kojem je volonterstvo pokretačka snaga aktivne, odgovorne i humane zajednice.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E303-DD19-4B37-B64C-07D7F3AF0766}" type="slidenum">
              <a:rPr lang="hr-HR" smtClean="0">
                <a:solidFill>
                  <a:prstClr val="black"/>
                </a:solidFill>
              </a:rPr>
              <a:pPr/>
              <a:t>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9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E303-DD19-4B37-B64C-07D7F3AF0766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59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3 aktera koji su uključeni u volontiranje.</a:t>
            </a:r>
            <a:r>
              <a:rPr lang="hr-HR" altLang="sr-Latn-R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0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E303-DD19-4B37-B64C-07D7F3AF0766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28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03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4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26" name="Picture 2" descr="D:\SERVER\OFFICIAL\OBRASCI_LOGOi\VCZ_PPT_template\VCZ web pozadin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188" y="-17463"/>
            <a:ext cx="12399963" cy="689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0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28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25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82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46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7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7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36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0AF8-6704-4873-AFED-B8D602350D36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5FC8-B88A-40BA-A651-B386301B305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050" name="Picture 2" descr="D:\SERVER\OFFICIAL\OBRASCI_LOGOi\VCZ_PPT_template\VCZ web pozadina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188" y="-17463"/>
            <a:ext cx="12399963" cy="689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5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889812"/>
            <a:ext cx="9717741" cy="77041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Stručni </a:t>
            </a:r>
            <a:r>
              <a:rPr lang="hr-HR" sz="2800" dirty="0"/>
              <a:t>skup </a:t>
            </a:r>
            <a:r>
              <a:rPr lang="hr-HR" sz="2800" dirty="0" smtClean="0"/>
              <a:t>Dječje knjižnice </a:t>
            </a:r>
            <a:r>
              <a:rPr lang="hr-HR" sz="2800" dirty="0"/>
              <a:t>i civilno </a:t>
            </a:r>
            <a:r>
              <a:rPr lang="hr-HR" sz="2800" dirty="0" smtClean="0"/>
              <a:t>društvo</a:t>
            </a:r>
            <a:br>
              <a:rPr lang="hr-HR" sz="2800" dirty="0" smtClean="0"/>
            </a:br>
            <a:r>
              <a:rPr lang="hr-HR" sz="2400" b="1" dirty="0" smtClean="0"/>
              <a:t>KGZ – Knjižnica Medveščak, 18.03.2016.</a:t>
            </a:r>
            <a:endParaRPr lang="hr-HR" sz="2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5106" y="2528049"/>
            <a:ext cx="10157011" cy="1251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b="1" dirty="0"/>
              <a:t>'</a:t>
            </a:r>
            <a:r>
              <a:rPr lang="hr-HR" sz="4000" b="1" dirty="0"/>
              <a:t>'Volontiranje kao pokretačka </a:t>
            </a:r>
            <a:r>
              <a:rPr lang="hr-HR" sz="4000" b="1" dirty="0" smtClean="0"/>
              <a:t>energija</a:t>
            </a:r>
          </a:p>
          <a:p>
            <a:pPr algn="ctr"/>
            <a:r>
              <a:rPr lang="hr-HR" sz="4000" b="1" dirty="0" smtClean="0"/>
              <a:t>vitalnog </a:t>
            </a:r>
            <a:r>
              <a:rPr lang="hr-HR" sz="4000" b="1" dirty="0"/>
              <a:t>i demokratskog društva</a:t>
            </a:r>
            <a:r>
              <a:rPr lang="hr-HR" sz="4000" b="1" dirty="0" smtClean="0"/>
              <a:t>'‘</a:t>
            </a:r>
          </a:p>
          <a:p>
            <a:pPr algn="ctr"/>
            <a:endParaRPr lang="hr-HR" sz="3200" dirty="0"/>
          </a:p>
          <a:p>
            <a:pPr algn="ctr"/>
            <a:endParaRPr lang="hr-HR" sz="3200" dirty="0"/>
          </a:p>
          <a:p>
            <a:pPr algn="ctr"/>
            <a:r>
              <a:rPr lang="hr-HR" sz="3200" dirty="0"/>
              <a:t>Ivana Kordić, Volonterski centar </a:t>
            </a:r>
            <a:r>
              <a:rPr lang="hr-HR" sz="3200" dirty="0" smtClean="0"/>
              <a:t>Zagreb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5231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4"/>
          <p:cNvSpPr>
            <a:spLocks noChangeArrowheads="1"/>
          </p:cNvSpPr>
          <p:nvPr/>
        </p:nvSpPr>
        <p:spPr bwMode="auto">
          <a:xfrm>
            <a:off x="4103688" y="1676401"/>
            <a:ext cx="4502150" cy="412432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hr-HR"/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>
            <a:off x="2738439" y="6172200"/>
            <a:ext cx="6715125" cy="0"/>
          </a:xfrm>
          <a:prstGeom prst="line">
            <a:avLst/>
          </a:prstGeom>
          <a:noFill/>
          <a:ln w="9525">
            <a:solidFill>
              <a:srgbClr val="4A7D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5130" name="Rectangle 8"/>
          <p:cNvSpPr>
            <a:spLocks/>
          </p:cNvSpPr>
          <p:nvPr/>
        </p:nvSpPr>
        <p:spPr bwMode="auto">
          <a:xfrm>
            <a:off x="2882900" y="1916114"/>
            <a:ext cx="641350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sr-Latn-RS" sz="2000">
              <a:solidFill>
                <a:srgbClr val="002060"/>
              </a:solidFill>
              <a:latin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19625" y="2071688"/>
            <a:ext cx="3519488" cy="329565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hr-HR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48251" y="2422526"/>
            <a:ext cx="2613025" cy="25939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hr-HR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134" name="Oval 1"/>
          <p:cNvSpPr>
            <a:spLocks noChangeArrowheads="1"/>
          </p:cNvSpPr>
          <p:nvPr/>
        </p:nvSpPr>
        <p:spPr bwMode="auto">
          <a:xfrm>
            <a:off x="5480051" y="2844801"/>
            <a:ext cx="1749425" cy="1649413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hr-HR"/>
          </a:p>
        </p:txBody>
      </p:sp>
      <p:sp>
        <p:nvSpPr>
          <p:cNvPr id="5135" name="Content Placeholder 10"/>
          <p:cNvSpPr>
            <a:spLocks noGrp="1"/>
          </p:cNvSpPr>
          <p:nvPr>
            <p:ph idx="1"/>
          </p:nvPr>
        </p:nvSpPr>
        <p:spPr bwMode="auto">
          <a:xfrm>
            <a:off x="2028825" y="531815"/>
            <a:ext cx="8121650" cy="793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Latn-RS" sz="3500" b="1" dirty="0"/>
              <a:t>INFRASTRUKTURA ZA VOLONTIRANJE U HRVATSKOJ</a:t>
            </a:r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 bwMode="auto">
          <a:xfrm>
            <a:off x="-787399" y="2750345"/>
            <a:ext cx="812165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indent="0" algn="ctr">
              <a:buNone/>
              <a:defRPr/>
            </a:pPr>
            <a:r>
              <a:rPr lang="sr-Latn-RS" sz="2800" kern="0" dirty="0"/>
              <a:t>Volonterski centri i HMVC</a:t>
            </a:r>
          </a:p>
          <a:p>
            <a:pPr marL="0" indent="0" algn="ctr">
              <a:buNone/>
              <a:defRPr/>
            </a:pPr>
            <a:endParaRPr lang="sr-Latn-RS" sz="2800" kern="0" dirty="0"/>
          </a:p>
          <a:p>
            <a:pPr marL="0" indent="0">
              <a:buNone/>
              <a:defRPr/>
            </a:pPr>
            <a:endParaRPr lang="sr-Latn-RS" kern="0" dirty="0"/>
          </a:p>
        </p:txBody>
      </p:sp>
      <p:sp>
        <p:nvSpPr>
          <p:cNvPr id="17" name="Content Placeholder 10"/>
          <p:cNvSpPr txBox="1">
            <a:spLocks/>
          </p:cNvSpPr>
          <p:nvPr/>
        </p:nvSpPr>
        <p:spPr bwMode="auto">
          <a:xfrm>
            <a:off x="5345113" y="3357563"/>
            <a:ext cx="4632325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indent="0" algn="ctr">
              <a:buNone/>
              <a:defRPr/>
            </a:pPr>
            <a:r>
              <a:rPr lang="sr-Latn-RS" sz="2800" kern="0" dirty="0"/>
              <a:t>Organizatori volontiranja</a:t>
            </a:r>
          </a:p>
        </p:txBody>
      </p:sp>
      <p:sp>
        <p:nvSpPr>
          <p:cNvPr id="18" name="Content Placeholder 10"/>
          <p:cNvSpPr txBox="1">
            <a:spLocks/>
          </p:cNvSpPr>
          <p:nvPr/>
        </p:nvSpPr>
        <p:spPr bwMode="auto">
          <a:xfrm>
            <a:off x="6600079" y="2165352"/>
            <a:ext cx="4630737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indent="0" algn="ctr">
              <a:buNone/>
              <a:defRPr/>
            </a:pPr>
            <a:r>
              <a:rPr lang="sr-Latn-RS" sz="2800" kern="0" dirty="0"/>
              <a:t>Nacionalni odbor za razvoj volonterstva</a:t>
            </a:r>
          </a:p>
        </p:txBody>
      </p:sp>
      <p:sp>
        <p:nvSpPr>
          <p:cNvPr id="19" name="Content Placeholder 10"/>
          <p:cNvSpPr txBox="1">
            <a:spLocks/>
          </p:cNvSpPr>
          <p:nvPr/>
        </p:nvSpPr>
        <p:spPr bwMode="auto">
          <a:xfrm>
            <a:off x="1219200" y="4308872"/>
            <a:ext cx="3724276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indent="0" algn="ctr">
              <a:buNone/>
              <a:defRPr/>
            </a:pPr>
            <a:r>
              <a:rPr lang="sr-Latn-RS" sz="2800" kern="0" dirty="0"/>
              <a:t>Ured za udruge Vlade RH, Nacionalna zaklada za razvoj civilnog društva</a:t>
            </a:r>
          </a:p>
        </p:txBody>
      </p:sp>
      <p:sp>
        <p:nvSpPr>
          <p:cNvPr id="20" name="Content Placeholder 10"/>
          <p:cNvSpPr txBox="1">
            <a:spLocks/>
          </p:cNvSpPr>
          <p:nvPr/>
        </p:nvSpPr>
        <p:spPr bwMode="auto">
          <a:xfrm>
            <a:off x="7334251" y="5095876"/>
            <a:ext cx="3468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1pPr>
            <a:lvl2pPr marL="7429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 charset="0"/>
              </a:defRPr>
            </a:lvl9pPr>
          </a:lstStyle>
          <a:p>
            <a:pPr marL="0" indent="0" algn="ctr">
              <a:buNone/>
              <a:defRPr/>
            </a:pPr>
            <a:r>
              <a:rPr lang="sr-Latn-RS" sz="2800" kern="0" dirty="0"/>
              <a:t>Ministarstvo socijalne politike i mladih</a:t>
            </a:r>
          </a:p>
        </p:txBody>
      </p:sp>
    </p:spTree>
    <p:extLst>
      <p:ext uri="{BB962C8B-B14F-4D97-AF65-F5344CB8AC3E}">
        <p14:creationId xmlns:p14="http://schemas.microsoft.com/office/powerpoint/2010/main" val="2075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nedostaje?</a:t>
            </a:r>
            <a:endParaRPr lang="hr-HR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658902" y="1690688"/>
            <a:ext cx="5917808" cy="471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hr-HR" sz="3200" b="1" dirty="0" smtClean="0">
                <a:solidFill>
                  <a:srgbClr val="C00000"/>
                </a:solidFill>
              </a:rPr>
              <a:t>Građanski odgoj </a:t>
            </a:r>
            <a:r>
              <a:rPr lang="hr-HR" sz="3200" dirty="0" smtClean="0"/>
              <a:t>omogućio bi nastavnicima da volonterska iskustva učenika, učenje i kompetencije koje kroz njega stječu, vrate i iskoriste </a:t>
            </a:r>
            <a:r>
              <a:rPr lang="hr-HR" sz="3200" dirty="0"/>
              <a:t>u nastavi kako bi im pomogli da osvijeste pozitivnu promjenu koju su napravili – za zajednicu, ali i njih same</a:t>
            </a:r>
            <a:endParaRPr lang="hr-HR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9" y="1690688"/>
            <a:ext cx="4508253" cy="39631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0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vecernji.hr/media/cache/79/b7/79b70d3a52aaa069754563a11edd97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062" y="3536576"/>
            <a:ext cx="4383270" cy="28373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smtClean="0"/>
              <a:t>Knjižnice kao organizatori volontiranja</a:t>
            </a:r>
            <a:endParaRPr lang="hr-HR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90599" y="1998896"/>
            <a:ext cx="10515601" cy="295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hr-HR" sz="3200" dirty="0" smtClean="0">
                <a:solidFill>
                  <a:srgbClr val="C00000"/>
                </a:solidFill>
              </a:rPr>
              <a:t>Volonterski program u knjižnici </a:t>
            </a:r>
            <a:r>
              <a:rPr lang="hr-HR" sz="3200" dirty="0" smtClean="0"/>
              <a:t>= preuzimanje odgovornosti </a:t>
            </a:r>
            <a:r>
              <a:rPr lang="hr-HR" sz="3200" dirty="0"/>
              <a:t>za aktiviranje i uključivanje </a:t>
            </a:r>
            <a:r>
              <a:rPr lang="hr-HR" sz="3200" dirty="0" smtClean="0"/>
              <a:t>građana koju knjižnice imaju kao jedna od ključnih društvenih institucija zaduženih za zaštitu i širenje zajedničkog dobra.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189" y="4630588"/>
            <a:ext cx="2619741" cy="17433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886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Volontiranje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85568"/>
            <a:ext cx="10515600" cy="122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>
                <a:latin typeface="+mj-lt"/>
              </a:rPr>
              <a:t>= </a:t>
            </a:r>
            <a:r>
              <a:rPr lang="hr-HR" sz="3600" b="1" dirty="0" smtClean="0">
                <a:solidFill>
                  <a:srgbClr val="C00000"/>
                </a:solidFill>
                <a:latin typeface="+mj-lt"/>
              </a:rPr>
              <a:t>Preuzimanje odgovornosti...</a:t>
            </a:r>
            <a:r>
              <a:rPr lang="hr-HR" sz="3600" dirty="0" smtClean="0">
                <a:latin typeface="+mj-lt"/>
              </a:rPr>
              <a:t> </a:t>
            </a:r>
            <a:r>
              <a:rPr lang="hr-HR" sz="3600" b="1" i="1" dirty="0" smtClean="0">
                <a:latin typeface="+mj-lt"/>
              </a:rPr>
              <a:t>za sebe</a:t>
            </a:r>
            <a:r>
              <a:rPr lang="hr-HR" sz="3600" i="1" dirty="0" smtClean="0">
                <a:latin typeface="+mj-lt"/>
              </a:rPr>
              <a:t> i </a:t>
            </a:r>
            <a:r>
              <a:rPr lang="hr-HR" sz="3600" b="1" i="1" dirty="0" smtClean="0">
                <a:latin typeface="+mj-lt"/>
              </a:rPr>
              <a:t>za svijet </a:t>
            </a:r>
            <a:r>
              <a:rPr lang="hr-HR" sz="3600" i="1" dirty="0" smtClean="0">
                <a:latin typeface="+mj-lt"/>
              </a:rPr>
              <a:t>kojeg svojim životom stvaraš.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38200" y="3502537"/>
            <a:ext cx="10515600" cy="4388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i="1" dirty="0" smtClean="0">
                <a:latin typeface="+mj-lt"/>
              </a:rPr>
              <a:t>= </a:t>
            </a:r>
            <a:r>
              <a:rPr lang="hr-HR" sz="3600" b="1" dirty="0" smtClean="0">
                <a:solidFill>
                  <a:srgbClr val="C00000"/>
                </a:solidFill>
                <a:latin typeface="+mj-lt"/>
              </a:rPr>
              <a:t>Društveno ljepilo... </a:t>
            </a:r>
            <a:r>
              <a:rPr lang="hr-HR" sz="3600" i="1" dirty="0" smtClean="0">
                <a:latin typeface="+mj-lt"/>
              </a:rPr>
              <a:t>koje daje priliku za susret s </a:t>
            </a:r>
            <a:r>
              <a:rPr lang="hr-HR" sz="3600" b="1" i="1" dirty="0" smtClean="0">
                <a:latin typeface="+mj-lt"/>
              </a:rPr>
              <a:t>Drugim i drugačijim.</a:t>
            </a:r>
            <a:endParaRPr lang="hr-HR" sz="36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38200" y="4985506"/>
            <a:ext cx="10515600" cy="4388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i="1" dirty="0" smtClean="0">
                <a:latin typeface="+mj-lt"/>
              </a:rPr>
              <a:t>= </a:t>
            </a:r>
            <a:r>
              <a:rPr lang="hr-HR" sz="3600" b="1" dirty="0" smtClean="0">
                <a:solidFill>
                  <a:srgbClr val="C00000"/>
                </a:solidFill>
                <a:latin typeface="+mj-lt"/>
              </a:rPr>
              <a:t>Građanski odgoj u praksi </a:t>
            </a:r>
            <a:r>
              <a:rPr lang="hr-HR" sz="3600" i="1" dirty="0" smtClean="0">
                <a:latin typeface="+mj-lt"/>
              </a:rPr>
              <a:t>kojim </a:t>
            </a:r>
            <a:r>
              <a:rPr lang="hr-HR" sz="3600" i="1" dirty="0">
                <a:latin typeface="+mj-lt"/>
              </a:rPr>
              <a:t>djeci dajemo priliku da odrastu u slobodne i </a:t>
            </a:r>
            <a:r>
              <a:rPr lang="hr-HR" sz="3600" i="1" dirty="0" smtClean="0">
                <a:latin typeface="+mj-lt"/>
              </a:rPr>
              <a:t>odgovorne </a:t>
            </a:r>
            <a:r>
              <a:rPr lang="hr-HR" sz="3600" i="1" dirty="0">
                <a:latin typeface="+mj-lt"/>
              </a:rPr>
              <a:t>ljude koji grade </a:t>
            </a:r>
            <a:r>
              <a:rPr lang="hr-HR" sz="3600" i="1" dirty="0" smtClean="0">
                <a:latin typeface="+mj-lt"/>
              </a:rPr>
              <a:t>slobodno, zdravo i duboko demokratsko društvo.</a:t>
            </a:r>
            <a:endParaRPr lang="hr-HR" sz="3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9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usaumitijelo.com/wp-content/uploads/2015/12/cl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428" y="1175657"/>
            <a:ext cx="6620357" cy="4798106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2753" y="1730835"/>
            <a:ext cx="5943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... je organizacija civilnog društva osnovana 1998. godine koja...</a:t>
            </a:r>
            <a:endParaRPr lang="hr-HR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040" y="4712133"/>
            <a:ext cx="10856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2800" dirty="0" smtClean="0">
                <a:solidFill>
                  <a:srgbClr val="800000"/>
                </a:solidFill>
                <a:latin typeface="+mj-lt"/>
              </a:rPr>
              <a:t>... promicanjem volonterstva </a:t>
            </a:r>
            <a:r>
              <a:rPr lang="hr-HR" sz="2800" b="1" dirty="0" smtClean="0">
                <a:solidFill>
                  <a:srgbClr val="800000"/>
                </a:solidFill>
                <a:latin typeface="+mj-lt"/>
              </a:rPr>
              <a:t>omogućava volonterski rad svim ljudima </a:t>
            </a:r>
            <a:r>
              <a:rPr lang="hr-HR" sz="2800" dirty="0" smtClean="0">
                <a:solidFill>
                  <a:srgbClr val="800000"/>
                </a:solidFill>
                <a:latin typeface="+mj-lt"/>
              </a:rPr>
              <a:t>na lokalnoj i međunarodnoj razini </a:t>
            </a:r>
            <a:r>
              <a:rPr lang="hr-HR" sz="2800" b="1" dirty="0" smtClean="0">
                <a:solidFill>
                  <a:srgbClr val="800000"/>
                </a:solidFill>
                <a:latin typeface="+mj-lt"/>
              </a:rPr>
              <a:t>kako bi postali pokretačka snaga aktivne, odgovorne i humane zajednice.</a:t>
            </a:r>
            <a:endParaRPr lang="hr-HR" sz="28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68" y="817825"/>
            <a:ext cx="4266214" cy="151541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1317" y="817825"/>
            <a:ext cx="1202702" cy="1666688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547" y="2948516"/>
            <a:ext cx="3049820" cy="16231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738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h-alter.org/img/repository/2016/02/default/civilno_drust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6163" y="3771899"/>
            <a:ext cx="2895600" cy="214312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b="1" dirty="0" smtClean="0"/>
              <a:t>Civilno društvo ... Treći sektor...</a:t>
            </a:r>
            <a:br>
              <a:rPr lang="hr-HR" b="1" dirty="0" smtClean="0"/>
            </a:br>
            <a:r>
              <a:rPr lang="hr-HR" b="1" dirty="0" smtClean="0"/>
              <a:t>... demokratsko društvo</a:t>
            </a:r>
            <a:r>
              <a:rPr lang="hr-HR" dirty="0" smtClean="0"/>
              <a:t>... ?</a:t>
            </a:r>
            <a:endParaRPr lang="hr-HR" dirty="0"/>
          </a:p>
        </p:txBody>
      </p:sp>
      <p:pic>
        <p:nvPicPr>
          <p:cNvPr id="1032" name="Picture 8" descr="Slikovni rezultat za civilno društ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152" y="2649070"/>
            <a:ext cx="2464811" cy="168106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595283"/>
            <a:ext cx="6517341" cy="4262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 smtClean="0">
                <a:latin typeface="+mj-lt"/>
              </a:rPr>
              <a:t>‘’</a:t>
            </a:r>
            <a:r>
              <a:rPr lang="hr-HR" sz="3000" dirty="0"/>
              <a:t>T</a:t>
            </a:r>
            <a:r>
              <a:rPr lang="hr-HR" sz="3000" dirty="0" smtClean="0"/>
              <a:t>reći sektor se sastoji od privatnih </a:t>
            </a:r>
            <a:r>
              <a:rPr lang="hr-HR" sz="3000" b="1" dirty="0" smtClean="0"/>
              <a:t>udruga i zaklada</a:t>
            </a:r>
            <a:r>
              <a:rPr lang="hr-HR" sz="3000" dirty="0" smtClean="0"/>
              <a:t>, nekomercijalnih zadruga, štedno-kreditnih udruga, i socijalnih poduzeća; i </a:t>
            </a:r>
            <a:r>
              <a:rPr lang="hr-HR" sz="3000" b="1" dirty="0" smtClean="0"/>
              <a:t>pojedinačnih aktivnosti poduzetih bez plaće ili prisile </a:t>
            </a:r>
            <a:r>
              <a:rPr lang="hr-HR" sz="3000" dirty="0" smtClean="0"/>
              <a:t>prvenstveno </a:t>
            </a:r>
            <a:r>
              <a:rPr lang="hr-HR" sz="3000" b="1" dirty="0" smtClean="0"/>
              <a:t>za dobrobit društva </a:t>
            </a:r>
            <a:r>
              <a:rPr lang="hr-HR" sz="3000" dirty="0" smtClean="0"/>
              <a:t>ili osoba izvan vlastitog kućanstvu ili rodbine.’’ </a:t>
            </a:r>
          </a:p>
          <a:p>
            <a:pPr marL="0" indent="0">
              <a:buNone/>
            </a:pPr>
            <a:r>
              <a:rPr lang="hr-HR" sz="3000" i="1" dirty="0" smtClean="0">
                <a:latin typeface="+mj-lt"/>
              </a:rPr>
              <a:t>(Third Sector Impact projekt)</a:t>
            </a:r>
            <a:endParaRPr lang="hr-HR" sz="3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2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433647"/>
              </p:ext>
            </p:extLst>
          </p:nvPr>
        </p:nvGraphicFramePr>
        <p:xfrm>
          <a:off x="4782078" y="2407024"/>
          <a:ext cx="4957259" cy="252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127638" y="3238480"/>
            <a:ext cx="3149601" cy="972081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hr-HR" sz="2400" b="1" dirty="0">
                <a:latin typeface="Euphemia" panose="020B0503040102020104" pitchFamily="34" charset="0"/>
              </a:rPr>
              <a:t>VOLONTER/KA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80065" y="1998725"/>
            <a:ext cx="2071688" cy="71437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hr-HR" sz="2400" b="1" dirty="0">
                <a:latin typeface="Euphemia" panose="020B0503040102020104" pitchFamily="34" charset="0"/>
              </a:rPr>
              <a:t>KORISNIK</a:t>
            </a:r>
            <a:endParaRPr lang="hr-HR" sz="2800" b="1" dirty="0">
              <a:latin typeface="Euphemia" panose="020B05030401020201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397607">
            <a:off x="5979214" y="4582078"/>
            <a:ext cx="3676857" cy="830997"/>
            <a:chOff x="2850517" y="4644877"/>
            <a:chExt cx="4055690" cy="1011634"/>
          </a:xfrm>
        </p:grpSpPr>
        <p:sp>
          <p:nvSpPr>
            <p:cNvPr id="2" name="Left-Right Arrow 1"/>
            <p:cNvSpPr/>
            <p:nvPr/>
          </p:nvSpPr>
          <p:spPr>
            <a:xfrm rot="1949439">
              <a:off x="2850517" y="4748655"/>
              <a:ext cx="4055690" cy="829647"/>
            </a:xfrm>
            <a:prstGeom prst="leftRightArrow">
              <a:avLst>
                <a:gd name="adj1" fmla="val 56241"/>
                <a:gd name="adj2" fmla="val 50000"/>
              </a:avLst>
            </a:prstGeom>
            <a:solidFill>
              <a:srgbClr val="EC888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" name="TextBox 2"/>
            <p:cNvSpPr txBox="1"/>
            <p:nvPr/>
          </p:nvSpPr>
          <p:spPr>
            <a:xfrm rot="1933553">
              <a:off x="2941161" y="4644877"/>
              <a:ext cx="3495759" cy="101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dirty="0" smtClean="0">
                  <a:solidFill>
                    <a:srgbClr val="800000"/>
                  </a:solidFill>
                </a:rPr>
                <a:t>Volonterski </a:t>
              </a:r>
              <a:r>
                <a:rPr lang="hr-HR" sz="2400" dirty="0">
                  <a:solidFill>
                    <a:srgbClr val="800000"/>
                  </a:solidFill>
                </a:rPr>
                <a:t>c</a:t>
              </a:r>
              <a:r>
                <a:rPr lang="hr-HR" sz="2400" dirty="0" smtClean="0">
                  <a:solidFill>
                    <a:srgbClr val="800000"/>
                  </a:solidFill>
                </a:rPr>
                <a:t>entar Zagreb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0094" y="299123"/>
            <a:ext cx="10515600" cy="1325563"/>
          </a:xfrm>
        </p:spPr>
        <p:txBody>
          <a:bodyPr/>
          <a:lstStyle/>
          <a:p>
            <a:r>
              <a:rPr lang="hr-HR" b="1" dirty="0" smtClean="0"/>
              <a:t>Volontiranje</a:t>
            </a:r>
            <a:r>
              <a:rPr lang="hr-HR" dirty="0" smtClean="0"/>
              <a:t>... ?</a:t>
            </a:r>
            <a:endParaRPr lang="hr-H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81487" y="4997577"/>
            <a:ext cx="7072313" cy="71437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hr-HR" sz="2400" b="1" dirty="0" smtClean="0">
                <a:latin typeface="Euphemia" panose="020B0503040102020104" pitchFamily="34" charset="0"/>
              </a:rPr>
              <a:t>ORGANIZATOR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hr-HR" sz="2400" b="1" dirty="0" smtClean="0">
                <a:latin typeface="Euphemia" panose="020B0503040102020104" pitchFamily="34" charset="0"/>
              </a:rPr>
              <a:t>VOLONTIRANJA</a:t>
            </a:r>
            <a:endParaRPr lang="hr-HR" sz="2400" b="1" dirty="0">
              <a:latin typeface="Euphemia" panose="020B05030401020201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649991"/>
            <a:ext cx="4761145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sz="3200" b="1" dirty="0" smtClean="0">
                <a:latin typeface="+mj-lt"/>
                <a:cs typeface="Times New Roman" panose="02020603050405020304" pitchFamily="18" charset="0"/>
              </a:rPr>
              <a:t>Zakon o volonterstvu: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altLang="sr-Latn-RS" sz="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r-HR" altLang="sr-Latn-R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= dobrovoljno</a:t>
            </a:r>
            <a:r>
              <a:rPr lang="hr-HR" altLang="sr-Latn-RS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ulaganje osobnog </a:t>
            </a:r>
            <a:r>
              <a:rPr lang="hr-HR" altLang="sr-Latn-RS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vremena, truda, znanja i vještina </a:t>
            </a:r>
            <a:r>
              <a:rPr lang="hr-HR" altLang="sr-Latn-RS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za </a:t>
            </a:r>
            <a:r>
              <a:rPr lang="hr-HR" altLang="sr-Latn-RS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dobrobit druge osobe ili za zajedničku dobrobit</a:t>
            </a:r>
            <a:r>
              <a:rPr lang="hr-HR" altLang="sr-Latn-RS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hr-HR" altLang="sr-Latn-RS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...</a:t>
            </a:r>
            <a:r>
              <a:rPr lang="hr-HR" altLang="sr-Latn-RS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bez</a:t>
            </a:r>
            <a:r>
              <a:rPr lang="hr-HR" altLang="sr-Latn-RS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postojanja uvjeta isplate </a:t>
            </a:r>
            <a:r>
              <a:rPr lang="hr-HR" altLang="sr-Latn-RS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novčane nagrade ili </a:t>
            </a:r>
            <a:r>
              <a:rPr lang="hr-HR" altLang="sr-Latn-RS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potraživanja </a:t>
            </a:r>
            <a:r>
              <a:rPr lang="hr-HR" altLang="sr-Latn-RS" b="1" dirty="0" smtClean="0">
                <a:solidFill>
                  <a:srgbClr val="800000"/>
                </a:solidFill>
                <a:latin typeface="+mj-lt"/>
                <a:cs typeface="Times New Roman" panose="02020603050405020304" pitchFamily="18" charset="0"/>
              </a:rPr>
              <a:t>druge imovinske koristi.</a:t>
            </a:r>
            <a:endParaRPr lang="hr-HR" b="1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b="1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3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6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782" y="3056592"/>
            <a:ext cx="3836218" cy="277953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Volontiranje... ?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897" y="1568709"/>
            <a:ext cx="792928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‘’Volontiranje je </a:t>
            </a:r>
            <a:r>
              <a:rPr lang="hr-HR" sz="3600" b="1" dirty="0" smtClean="0"/>
              <a:t>najbolja vježba za demokraciju</a:t>
            </a:r>
            <a:r>
              <a:rPr lang="hr-HR" sz="3600" dirty="0" smtClean="0"/>
              <a:t>. Na izborima glasuješ jednom godišnje, a kada volontiraš svakoga dana glasuješ o zajednici u kakvoj želiš živjeti.’’ </a:t>
            </a:r>
          </a:p>
          <a:p>
            <a:pPr marL="0" indent="0">
              <a:buNone/>
            </a:pPr>
            <a:r>
              <a:rPr lang="hr-HR" sz="3600" i="1" dirty="0" smtClean="0"/>
              <a:t>Marjorie Moore</a:t>
            </a:r>
          </a:p>
          <a:p>
            <a:pPr marL="0" indent="0">
              <a:buNone/>
            </a:pPr>
            <a:endParaRPr lang="hr-HR" sz="3600" i="1" dirty="0" smtClean="0"/>
          </a:p>
          <a:p>
            <a:pPr marL="0" indent="0">
              <a:buNone/>
            </a:pPr>
            <a:endParaRPr lang="hr-HR" sz="36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8897" y="4749194"/>
            <a:ext cx="9184341" cy="1801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3200" b="1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600" b="1" dirty="0" smtClean="0">
                <a:solidFill>
                  <a:srgbClr val="C00000"/>
                </a:solidFill>
                <a:latin typeface="+mj-lt"/>
              </a:rPr>
              <a:t>Sredstvo</a:t>
            </a:r>
            <a:r>
              <a:rPr lang="hr-HR" sz="4600" dirty="0" smtClean="0">
                <a:solidFill>
                  <a:srgbClr val="C00000"/>
                </a:solidFill>
                <a:latin typeface="+mj-lt"/>
              </a:rPr>
              <a:t> ...? 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4600" dirty="0" smtClean="0">
                <a:solidFill>
                  <a:srgbClr val="C00000"/>
                </a:solidFill>
                <a:latin typeface="+mj-lt"/>
              </a:rPr>
              <a:t>		...ili...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hr-HR" sz="4600" b="1" dirty="0" smtClean="0">
                <a:solidFill>
                  <a:srgbClr val="C00000"/>
                </a:solidFill>
                <a:latin typeface="+mj-lt"/>
              </a:rPr>
              <a:t>Sklop vrijednosti i iskaz aktivnog građanskog stava?</a:t>
            </a:r>
            <a:endParaRPr lang="hr-HR" sz="46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rol.hr/images/stories/noveslike/zgpride13/Krenu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983" y="0"/>
            <a:ext cx="6046516" cy="363546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074" y="-248444"/>
            <a:ext cx="4853744" cy="72806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898" y="3195637"/>
            <a:ext cx="5493545" cy="36623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220" name="Picture 4" descr="http://www.novilist.hr/var/novilist/storage/images/vijesti/hrvatska/u-ime-obitelji-u-obrani-ljudskih-prava-njima-referendum-svima-ostalima-bolji-ustav/3459797-1-cro-HR/U-ime-obitelji-u-obrani-ljudskih-prava-Njima-referendum-svima-ostalima-bolji-Usta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894" y="3205692"/>
            <a:ext cx="5497605" cy="3657069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5856" y="812989"/>
            <a:ext cx="2422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Lica</a:t>
            </a:r>
          </a:p>
          <a:p>
            <a:pPr algn="ctr"/>
            <a:r>
              <a:rPr lang="hr-HR" sz="32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volontiranja</a:t>
            </a:r>
          </a:p>
          <a:p>
            <a:pPr algn="ctr"/>
            <a:endParaRPr lang="hr-HR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Volontiranje... ?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31206"/>
            <a:ext cx="6336953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‘’Najveći </a:t>
            </a:r>
            <a:r>
              <a:rPr lang="hr-HR" sz="3600" dirty="0"/>
              <a:t>dar koji nekom možete pokloniti je vaše vrijeme. Jer kada poklonite vrijeme, poklonili ste komadić svog života koji nikada ne možete dobiti natrag</a:t>
            </a:r>
            <a:r>
              <a:rPr lang="hr-HR" sz="3600" dirty="0" smtClean="0"/>
              <a:t>.’’ 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200" b="1" i="1" dirty="0" smtClean="0"/>
              <a:t>Nepoznat </a:t>
            </a:r>
            <a:r>
              <a:rPr lang="hr-HR" sz="3200" b="1" i="1" dirty="0"/>
              <a:t>autor </a:t>
            </a:r>
            <a:r>
              <a:rPr lang="hr-HR" sz="3200" i="1" dirty="0"/>
              <a:t>(nađeno na www.pinterest.com</a:t>
            </a:r>
            <a:r>
              <a:rPr lang="hr-HR" sz="3200" i="1" dirty="0" smtClean="0"/>
              <a:t>)</a:t>
            </a:r>
          </a:p>
          <a:p>
            <a:pPr marL="0" indent="0">
              <a:buNone/>
            </a:pPr>
            <a:endParaRPr lang="hr-HR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153" y="0"/>
            <a:ext cx="5130000" cy="685800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958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Volonterska slika društva</a:t>
            </a:r>
            <a:endParaRPr lang="hr-HR" dirty="0"/>
          </a:p>
        </p:txBody>
      </p:sp>
      <p:pic>
        <p:nvPicPr>
          <p:cNvPr id="4100" name="Picture 4" descr="https://upload.wikimedia.org/wikipedia/commons/c/c1/EU_and_Turkey_Locator_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833" y="2605087"/>
            <a:ext cx="4354437" cy="362869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704398" y="1636679"/>
            <a:ext cx="6336953" cy="471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hr-HR" sz="3200" dirty="0" smtClean="0"/>
              <a:t>U Europskoj uniji volontira </a:t>
            </a:r>
            <a:r>
              <a:rPr lang="hr-HR" sz="3200" b="1" dirty="0" smtClean="0"/>
              <a:t>oko 100 milijuna Europljana </a:t>
            </a:r>
            <a:r>
              <a:rPr lang="hr-HR" sz="3200" dirty="0" smtClean="0"/>
              <a:t>&gt; otprilike 20% stanovništva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hr-HR" dirty="0" smtClean="0"/>
              <a:t>(Istraživanje za Europsku komisiju, 2010.)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val="32528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Volonterska slika društva</a:t>
            </a:r>
            <a:endParaRPr lang="hr-HR" dirty="0"/>
          </a:p>
        </p:txBody>
      </p:sp>
      <p:pic>
        <p:nvPicPr>
          <p:cNvPr id="9" name="Picture 4" descr="veseli centri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479" y="2339788"/>
            <a:ext cx="4266116" cy="32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838200" y="1690688"/>
            <a:ext cx="9650506" cy="295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r-HR" sz="3200" dirty="0" smtClean="0"/>
              <a:t>U Republici Hrvatskoj ne postoje pouzdani statistički podaci.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3200" dirty="0"/>
              <a:t>Izvješće organizatora </a:t>
            </a:r>
            <a:r>
              <a:rPr lang="hr-HR" sz="3200" dirty="0" smtClean="0"/>
              <a:t>volontiranja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3200" dirty="0" smtClean="0"/>
              <a:t>Ministarstvu </a:t>
            </a:r>
            <a:r>
              <a:rPr lang="hr-HR" sz="3200" dirty="0"/>
              <a:t>socijalne politike i mladih: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2391"/>
              </p:ext>
            </p:extLst>
          </p:nvPr>
        </p:nvGraphicFramePr>
        <p:xfrm>
          <a:off x="963706" y="3644947"/>
          <a:ext cx="6996953" cy="2815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263"/>
                <a:gridCol w="1103366"/>
                <a:gridCol w="962081"/>
                <a:gridCol w="962081"/>
                <a:gridCol w="962081"/>
                <a:gridCol w="962081"/>
              </a:tblGrid>
              <a:tr h="67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2010 .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2011 .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2012 .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2013 .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2014.</a:t>
                      </a:r>
                      <a:endParaRPr lang="hr-HR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0" marB="0"/>
                </a:tc>
              </a:tr>
              <a:tr h="67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Ukupni broj volontera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13 922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16 018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19 422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29 235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/>
                        <a:t>45 955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</a:tr>
              <a:tr h="67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Ukupni broj sati volontiranja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725 680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1 050 791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1 222 583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1 652 965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/>
                        <a:t>2 597 121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</a:tr>
              <a:tr h="777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Ukupni broj organizatora volontiranja </a:t>
                      </a:r>
                      <a:endParaRPr lang="hr-HR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206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345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446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671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/>
                        <a:t>1 032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571</Words>
  <Application>Microsoft Office PowerPoint</Application>
  <PresentationFormat>Widescreen</PresentationFormat>
  <Paragraphs>86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Bold</vt:lpstr>
      <vt:lpstr>Calibri</vt:lpstr>
      <vt:lpstr>Calibri Light</vt:lpstr>
      <vt:lpstr>Euphemia</vt:lpstr>
      <vt:lpstr>Gill Sans</vt:lpstr>
      <vt:lpstr>Lucida Grande</vt:lpstr>
      <vt:lpstr>Times New Roman</vt:lpstr>
      <vt:lpstr>Wingdings</vt:lpstr>
      <vt:lpstr>ヒラギノ角ゴ ProN W3</vt:lpstr>
      <vt:lpstr>Office Theme</vt:lpstr>
      <vt:lpstr>Stručni skup Dječje knjižnice i civilno društvo KGZ – Knjižnica Medveščak, 18.03.2016.</vt:lpstr>
      <vt:lpstr>PowerPoint Presentation</vt:lpstr>
      <vt:lpstr>Civilno društvo ... Treći sektor... ... demokratsko društvo... ?</vt:lpstr>
      <vt:lpstr>Volontiranje... ?</vt:lpstr>
      <vt:lpstr>Volontiranje... ?</vt:lpstr>
      <vt:lpstr>PowerPoint Presentation</vt:lpstr>
      <vt:lpstr>Volontiranje... ?</vt:lpstr>
      <vt:lpstr>Volonterska slika društva</vt:lpstr>
      <vt:lpstr>Volonterska slika društva</vt:lpstr>
      <vt:lpstr>PowerPoint Presentation</vt:lpstr>
      <vt:lpstr>Što nedostaje?</vt:lpstr>
      <vt:lpstr>PowerPoint Presentation</vt:lpstr>
      <vt:lpstr>Volontiranje 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MEDJUNARODNO</dc:creator>
  <cp:lastModifiedBy>Boris Badurina</cp:lastModifiedBy>
  <cp:revision>64</cp:revision>
  <cp:lastPrinted>2016-03-18T01:25:09Z</cp:lastPrinted>
  <dcterms:created xsi:type="dcterms:W3CDTF">2015-03-02T13:12:53Z</dcterms:created>
  <dcterms:modified xsi:type="dcterms:W3CDTF">2016-03-21T16:03:46Z</dcterms:modified>
</cp:coreProperties>
</file>