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886"/>
    <a:srgbClr val="78697B"/>
    <a:srgbClr val="A14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20" name="Ograda no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10" name="Ograda številke diapoz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Pravokot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Pravokot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9" name="Diagram poteka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Diagram poteka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of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Ograda naslova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Ograda besedila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4" name="Ograda datum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F03F37-2234-4E87-B7FF-14B392BC7E57}" type="datetimeFigureOut">
              <a:rPr lang="sl-SI" smtClean="0"/>
              <a:pPr/>
              <a:t>5.10.2015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BF6D6DD-E1E7-40A6-9326-4BBA8A389F86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5" name="Pravokot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ss.edus.si/msswww/programi2008/programi/media/pdf/un_gimnazija/un_slovenscina_gimn.pdf" TargetMode="External"/><Relationship Id="rId2" Type="http://schemas.openxmlformats.org/officeDocument/2006/relationships/hyperlink" Target="http://portal.mss.edus.si/msswww/programi2008/programi/media/pdf/un_gimnazija/k_knjizn_inf_znanje_gim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32560" y="1340768"/>
            <a:ext cx="7406640" cy="1080120"/>
          </a:xfrm>
        </p:spPr>
        <p:txBody>
          <a:bodyPr>
            <a:noAutofit/>
          </a:bodyPr>
          <a:lstStyle/>
          <a:p>
            <a:pPr algn="ctr"/>
            <a: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  <a:t>ČIT</a:t>
            </a:r>
            <a:r>
              <a:rPr lang="sl-SI" sz="33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ANJE </a:t>
            </a:r>
            <a:r>
              <a:rPr lang="sl-SI" sz="3300" b="1" dirty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KNJIŽEVNOSTI </a:t>
            </a:r>
            <a:r>
              <a:rPr lang="sl-SI" sz="33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U  SLOVENSKIM SREDNJIM ŠKOLAMA</a:t>
            </a:r>
            <a:endParaRPr lang="sl-SI" sz="33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32560" y="2996952"/>
            <a:ext cx="7406640" cy="352839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6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. </a:t>
            </a:r>
            <a:r>
              <a:rPr lang="sl-SI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okrugli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stol 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za </a:t>
            </a:r>
            <a:r>
              <a:rPr lang="sl-SI" dirty="0" err="1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školske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knjižnice </a:t>
            </a:r>
          </a:p>
          <a:p>
            <a:pPr algn="ctr"/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UH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, TA LEKTIRA: </a:t>
            </a:r>
            <a:r>
              <a:rPr lang="sl-SI" dirty="0" err="1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čitajmo</a:t>
            </a:r>
            <a:r>
              <a:rPr lang="sl-SI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da (p)ostanemo </a:t>
            </a:r>
            <a:r>
              <a:rPr lang="sl-SI" dirty="0" err="1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suvremeni</a:t>
            </a:r>
            <a:endParaRPr lang="sl-SI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endParaRPr lang="sl-SI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r>
              <a:rPr lang="sl-SI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Karlovac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, 5. listopada 2015</a:t>
            </a:r>
            <a:r>
              <a:rPr lang="en-GB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.</a:t>
            </a:r>
            <a:endParaRPr lang="sl-SI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r"/>
            <a:endParaRPr lang="sl-SI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algn="ctr"/>
            <a:r>
              <a:rPr lang="sl-SI" sz="30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Metka Kostanjevec, prof. slov., bibl.</a:t>
            </a:r>
          </a:p>
          <a:p>
            <a:pPr algn="ctr"/>
            <a:r>
              <a:rPr lang="sl-SI" sz="30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vod</a:t>
            </a:r>
            <a:r>
              <a:rPr lang="en-GB" sz="30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iteljica</a:t>
            </a:r>
            <a:r>
              <a:rPr lang="sl-SI" sz="30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školske knjižnice Prve gimnazije Maribor </a:t>
            </a:r>
            <a:r>
              <a:rPr lang="sl-SI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 </a:t>
            </a:r>
            <a:r>
              <a:rPr lang="sl-SI" dirty="0" smtClean="0">
                <a:latin typeface="Garamond" pitchFamily="18" charset="0"/>
              </a:rPr>
              <a:t> </a:t>
            </a:r>
          </a:p>
          <a:p>
            <a:endParaRPr lang="sl-SI" dirty="0" smtClean="0">
              <a:latin typeface="Garamond" pitchFamily="18" charset="0"/>
            </a:endParaRPr>
          </a:p>
          <a:p>
            <a:endParaRPr lang="sl-SI" dirty="0">
              <a:latin typeface="Garamond" pitchFamily="18" charset="0"/>
            </a:endParaRPr>
          </a:p>
        </p:txBody>
      </p:sp>
      <p:pic>
        <p:nvPicPr>
          <p:cNvPr id="11" name="Picture 1" descr="http://www.pgmb.si/wp-content/themes/delicate/slike/logo_226x19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959" y="188640"/>
            <a:ext cx="194968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  <a:t>ČITANJE KNJIŽEVNOSTI </a:t>
            </a:r>
            <a:b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sl-SI" sz="3300" b="1" dirty="0" smtClean="0">
                <a:solidFill>
                  <a:srgbClr val="78697B"/>
                </a:solidFill>
                <a:latin typeface="Garamond" pitchFamily="18" charset="0"/>
              </a:rPr>
              <a:t>U GIMNAZIJI</a:t>
            </a:r>
            <a:endParaRPr lang="sl-SI" sz="3300" b="1" dirty="0">
              <a:solidFill>
                <a:srgbClr val="78697B"/>
              </a:solidFill>
              <a:latin typeface="Garamond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sl-SI" sz="3200" b="1" dirty="0" smtClean="0">
                <a:solidFill>
                  <a:srgbClr val="A143A1"/>
                </a:solidFill>
                <a:latin typeface="Garamond" pitchFamily="18" charset="0"/>
              </a:rPr>
              <a:t>a) u kontekstu </a:t>
            </a:r>
            <a:r>
              <a:rPr lang="sl-SI" sz="3200" b="1" dirty="0" err="1" smtClean="0">
                <a:solidFill>
                  <a:srgbClr val="A143A1"/>
                </a:solidFill>
                <a:latin typeface="Garamond" pitchFamily="18" charset="0"/>
              </a:rPr>
              <a:t>nastave</a:t>
            </a:r>
            <a:r>
              <a:rPr lang="sl-SI" sz="3200" b="1" dirty="0">
                <a:solidFill>
                  <a:srgbClr val="A143A1"/>
                </a:solidFill>
                <a:latin typeface="Garamond" pitchFamily="18" charset="0"/>
              </a:rPr>
              <a:t> </a:t>
            </a:r>
            <a:r>
              <a:rPr lang="sl-SI" sz="3200" b="1" dirty="0" err="1" smtClean="0">
                <a:solidFill>
                  <a:srgbClr val="A143A1"/>
                </a:solidFill>
                <a:latin typeface="Garamond" pitchFamily="18" charset="0"/>
              </a:rPr>
              <a:t>materinjeg</a:t>
            </a:r>
            <a:r>
              <a:rPr lang="sl-SI" sz="3200" b="1" dirty="0" smtClean="0">
                <a:solidFill>
                  <a:srgbClr val="A143A1"/>
                </a:solidFill>
                <a:latin typeface="Garamond" pitchFamily="18" charset="0"/>
              </a:rPr>
              <a:t> jezika</a:t>
            </a:r>
            <a:endParaRPr lang="sl-SI" sz="32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hr-HR" sz="3200" b="1" dirty="0" smtClean="0">
                <a:solidFill>
                  <a:srgbClr val="A143A1"/>
                </a:solidFill>
                <a:latin typeface="Garamond" pitchFamily="18" charset="0"/>
              </a:rPr>
              <a:t>↓</a:t>
            </a:r>
          </a:p>
          <a:p>
            <a:pPr marL="82296" indent="0" algn="ctr">
              <a:buNone/>
            </a:pPr>
            <a:endParaRPr lang="hr-HR" sz="32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sl-SI" sz="32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NASTAVNI PLAN</a:t>
            </a:r>
            <a:endParaRPr lang="sl-SI" sz="32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>
              <a:buNone/>
            </a:pPr>
            <a:endParaRPr lang="sl-SI" dirty="0">
              <a:latin typeface="Garamond" pitchFamily="18" charset="0"/>
            </a:endParaRP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marL="82296" indent="0">
              <a:buNone/>
            </a:pPr>
            <a:r>
              <a:rPr lang="sl-SI" sz="3200" b="1" dirty="0" smtClean="0">
                <a:solidFill>
                  <a:srgbClr val="A143A1"/>
                </a:solidFill>
                <a:latin typeface="Garamond" pitchFamily="18" charset="0"/>
              </a:rPr>
              <a:t>b) drugo</a:t>
            </a:r>
          </a:p>
          <a:p>
            <a:pPr>
              <a:buFont typeface="Wingdings" pitchFamily="2" charset="2"/>
              <a:buChar char="Ø"/>
            </a:pPr>
            <a:r>
              <a:rPr lang="sl-SI" sz="3200" b="1" dirty="0" err="1" smtClean="0">
                <a:solidFill>
                  <a:srgbClr val="DC0886"/>
                </a:solidFill>
                <a:latin typeface="Garamond" pitchFamily="18" charset="0"/>
              </a:rPr>
              <a:t>školska</a:t>
            </a:r>
            <a:r>
              <a:rPr lang="sl-SI" sz="3200" b="1" dirty="0" smtClean="0">
                <a:solidFill>
                  <a:srgbClr val="DC0886"/>
                </a:solidFill>
                <a:latin typeface="Garamond" pitchFamily="18" charset="0"/>
              </a:rPr>
              <a:t> knjižnica</a:t>
            </a:r>
          </a:p>
          <a:p>
            <a:pPr>
              <a:buFont typeface="Wingdings" pitchFamily="2" charset="2"/>
              <a:buChar char="Ø"/>
            </a:pPr>
            <a:r>
              <a:rPr lang="sl-SI" sz="3200" b="1" dirty="0" smtClean="0">
                <a:solidFill>
                  <a:srgbClr val="DC0886"/>
                </a:solidFill>
                <a:latin typeface="Garamond" pitchFamily="18" charset="0"/>
              </a:rPr>
              <a:t>ostali predmeti</a:t>
            </a:r>
          </a:p>
          <a:p>
            <a:pPr>
              <a:buFont typeface="Wingdings" pitchFamily="2" charset="2"/>
              <a:buChar char="Ø"/>
            </a:pPr>
            <a:endParaRPr lang="sl-SI" sz="32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hr-HR" sz="3200" b="1" dirty="0" smtClean="0">
                <a:solidFill>
                  <a:srgbClr val="A143A1"/>
                </a:solidFill>
                <a:latin typeface="Garamond" pitchFamily="18" charset="0"/>
              </a:rPr>
              <a:t>↓</a:t>
            </a:r>
          </a:p>
          <a:p>
            <a:pPr marL="82296" indent="0" algn="ctr">
              <a:buNone/>
            </a:pPr>
            <a:endParaRPr lang="hr-HR" sz="32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hr-HR" sz="32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KURIKUL</a:t>
            </a:r>
          </a:p>
          <a:p>
            <a:pPr marL="82296" indent="0" algn="ctr">
              <a:buNone/>
            </a:pPr>
            <a:r>
              <a:rPr lang="sl-SI" sz="32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NASTAVNI PLAN</a:t>
            </a:r>
            <a:endParaRPr lang="sl-SI" sz="32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endParaRPr lang="sl-SI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8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50424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200" b="1" dirty="0" smtClean="0">
                <a:solidFill>
                  <a:srgbClr val="78697B"/>
                </a:solidFill>
                <a:latin typeface="Garamond" pitchFamily="18" charset="0"/>
              </a:rPr>
              <a:t>ČITANJE U NASTAVI </a:t>
            </a:r>
            <a:br>
              <a:rPr lang="sl-SI" sz="3200" b="1" dirty="0" smtClean="0">
                <a:solidFill>
                  <a:srgbClr val="78697B"/>
                </a:solidFill>
                <a:latin typeface="Garamond" pitchFamily="18" charset="0"/>
              </a:rPr>
            </a:br>
            <a:r>
              <a:rPr lang="sl-SI" sz="3200" b="1" dirty="0" smtClean="0">
                <a:solidFill>
                  <a:srgbClr val="78697B"/>
                </a:solidFill>
                <a:latin typeface="Garamond" pitchFamily="18" charset="0"/>
              </a:rPr>
              <a:t>MATERINJEG JEZIKA</a:t>
            </a:r>
            <a:endParaRPr lang="sl-SI" sz="3200" b="1" dirty="0">
              <a:solidFill>
                <a:srgbClr val="78697B"/>
              </a:solidFill>
              <a:latin typeface="Garamond" pitchFamily="18" charset="0"/>
            </a:endParaRPr>
          </a:p>
        </p:txBody>
      </p:sp>
      <p:sp>
        <p:nvSpPr>
          <p:cNvPr id="2" name="Ograda vsebine 1"/>
          <p:cNvSpPr>
            <a:spLocks noGrp="1"/>
          </p:cNvSpPr>
          <p:nvPr>
            <p:ph sz="half" idx="1"/>
          </p:nvPr>
        </p:nvSpPr>
        <p:spPr>
          <a:xfrm>
            <a:off x="1435608" y="1124744"/>
            <a:ext cx="3657600" cy="5472608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sl-SI" sz="2400" b="1" dirty="0" smtClean="0">
                <a:solidFill>
                  <a:srgbClr val="A143A1"/>
                </a:solidFill>
                <a:latin typeface="Garamond" pitchFamily="18" charset="0"/>
              </a:rPr>
              <a:t>OBAVEZNI TEKSTOVI</a:t>
            </a:r>
            <a:endParaRPr lang="sl-SI" sz="1000" b="1" dirty="0">
              <a:solidFill>
                <a:srgbClr val="A143A1"/>
              </a:solidFill>
              <a:latin typeface="Garamond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su oni tekstovi koji su zbog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ideološko-tematskih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stilsko-kompozicijskih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karakteristika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značajno odredili književnost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 </a:t>
            </a:r>
            <a:r>
              <a:rPr lang="hr-HR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kultur</a:t>
            </a:r>
            <a:r>
              <a:rPr lang="en-GB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 određenom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vremenu</a:t>
            </a:r>
          </a:p>
          <a:p>
            <a:pPr algn="ctr">
              <a:buFont typeface="Wingdings" pitchFamily="2" charset="2"/>
              <a:buChar char="Ø"/>
            </a:pP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 njima se radi frontalno i na način </a:t>
            </a: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školske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interpretacije</a:t>
            </a:r>
          </a:p>
          <a:p>
            <a:pPr marL="82296" indent="0" algn="ctr">
              <a:buNone/>
            </a:pP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+</a:t>
            </a:r>
          </a:p>
          <a:p>
            <a:pPr marL="82296" indent="0" algn="ctr">
              <a:buNone/>
            </a:pPr>
            <a:r>
              <a:rPr lang="sl-SI" sz="2100" b="1" dirty="0" smtClean="0">
                <a:solidFill>
                  <a:srgbClr val="DC0886"/>
                </a:solidFill>
                <a:latin typeface="Garamond" pitchFamily="18" charset="0"/>
              </a:rPr>
              <a:t>LEKTIRA</a:t>
            </a:r>
          </a:p>
          <a:p>
            <a:pPr marL="82296" indent="0" algn="ctr">
              <a:buNone/>
            </a:pP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sadrži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min. 5 </a:t>
            </a:r>
          </a:p>
          <a:p>
            <a:pPr marL="82296" indent="0" algn="ctr">
              <a:buNone/>
            </a:pPr>
            <a:r>
              <a:rPr lang="sl-SI" sz="2100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integralnih </a:t>
            </a:r>
            <a:r>
              <a:rPr lang="sl-SI" sz="2100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tekstova</a:t>
            </a:r>
            <a:endParaRPr lang="sl-SI" sz="2100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half" idx="2"/>
          </p:nvPr>
        </p:nvSpPr>
        <p:spPr>
          <a:xfrm>
            <a:off x="5276088" y="1124744"/>
            <a:ext cx="3657600" cy="5472608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GB" sz="2400" b="1" dirty="0" smtClean="0">
                <a:solidFill>
                  <a:srgbClr val="A143A1"/>
                </a:solidFill>
                <a:latin typeface="Garamond" pitchFamily="18" charset="0"/>
              </a:rPr>
              <a:t>SLOBODNO</a:t>
            </a:r>
            <a:r>
              <a:rPr lang="sl-SI" sz="2400" b="1" dirty="0" smtClean="0">
                <a:solidFill>
                  <a:srgbClr val="A143A1"/>
                </a:solidFill>
                <a:latin typeface="Garamond" pitchFamily="18" charset="0"/>
              </a:rPr>
              <a:t> ODABRANI TEKSTOVI</a:t>
            </a:r>
          </a:p>
          <a:p>
            <a:pPr marL="82296" indent="0" algn="ctr">
              <a:buNone/>
            </a:pPr>
            <a:endParaRPr lang="sl-SI" sz="1000" b="1" dirty="0" smtClean="0">
              <a:solidFill>
                <a:srgbClr val="A143A1"/>
              </a:solidFill>
              <a:latin typeface="Garamond" pitchFamily="18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en-GB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učenici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ih izab</a:t>
            </a:r>
            <a:r>
              <a:rPr lang="en-GB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</a:t>
            </a:r>
            <a:r>
              <a:rPr lang="en-GB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s propisanog popisa</a:t>
            </a:r>
            <a:r>
              <a:rPr lang="en-GB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,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a zatim </a:t>
            </a:r>
            <a:r>
              <a:rPr lang="en-GB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 njima priprem</a:t>
            </a:r>
            <a:r>
              <a:rPr lang="en-GB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a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ju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govorne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prezentacije, </a:t>
            </a:r>
            <a:r>
              <a:rPr lang="hr-HR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recitale, </a:t>
            </a:r>
            <a:r>
              <a:rPr lang="hr-HR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kazališne događaje ...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</a:p>
          <a:p>
            <a:pPr marL="82296" indent="0" algn="ctr">
              <a:buNone/>
            </a:pPr>
            <a:endParaRPr lang="sl-SI" sz="2100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endParaRPr lang="sl-SI" sz="2400" dirty="0"/>
          </a:p>
          <a:p>
            <a:pPr algn="ctr">
              <a:buFont typeface="Wingdings" pitchFamily="2" charset="2"/>
              <a:buChar char="Ø"/>
            </a:pP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za </a:t>
            </a: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širenje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literarnog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horizonta </a:t>
            </a:r>
            <a:r>
              <a:rPr lang="sl-SI" sz="21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 </a:t>
            </a: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čitalačke</a:t>
            </a:r>
            <a:r>
              <a:rPr lang="sl-SI" sz="21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1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autonomije</a:t>
            </a:r>
            <a:endParaRPr lang="sl-SI" sz="21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sl-SI" sz="3200" b="1" dirty="0">
                <a:solidFill>
                  <a:srgbClr val="78697B"/>
                </a:solidFill>
                <a:latin typeface="Garamond" pitchFamily="18" charset="0"/>
              </a:rPr>
              <a:t>ČITANJE U NASTAVI </a:t>
            </a:r>
            <a:br>
              <a:rPr lang="sl-SI" sz="3200" b="1" dirty="0">
                <a:solidFill>
                  <a:srgbClr val="78697B"/>
                </a:solidFill>
                <a:latin typeface="Garamond" pitchFamily="18" charset="0"/>
              </a:rPr>
            </a:br>
            <a:r>
              <a:rPr lang="sl-SI" sz="3200" b="1" dirty="0">
                <a:solidFill>
                  <a:srgbClr val="78697B"/>
                </a:solidFill>
                <a:latin typeface="Garamond" pitchFamily="18" charset="0"/>
              </a:rPr>
              <a:t>MATERINJEG JEZIKA</a:t>
            </a:r>
            <a:endParaRPr lang="sl-SI" sz="3200" b="1" dirty="0">
              <a:latin typeface="Garamond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435608" y="1196752"/>
            <a:ext cx="3657600" cy="4990688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endParaRPr lang="sl-SI" sz="600" b="1" dirty="0" smtClean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sl-SI" sz="2400" b="1" dirty="0">
                <a:solidFill>
                  <a:srgbClr val="A143A1"/>
                </a:solidFill>
                <a:latin typeface="Garamond" pitchFamily="18" charset="0"/>
              </a:rPr>
              <a:t>OBAVEZNI TEKSTOVI</a:t>
            </a:r>
            <a:endParaRPr lang="sl-SI" sz="10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>
              <a:buNone/>
            </a:pPr>
            <a:endParaRPr lang="sl-SI" sz="24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Učenik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1.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razreda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(min. 26)</a:t>
            </a:r>
          </a:p>
          <a:p>
            <a:pPr marL="82296" indent="0" algn="ctr">
              <a:buNone/>
            </a:pPr>
            <a:endParaRPr lang="sl-SI" sz="12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Učenik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2.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razreda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(min.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27)</a:t>
            </a:r>
          </a:p>
          <a:p>
            <a:pPr marL="82296" indent="0" algn="ctr">
              <a:buNone/>
            </a:pPr>
            <a:endParaRPr lang="sl-SI" sz="1200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Učenik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3.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razreda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(min.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32)</a:t>
            </a:r>
          </a:p>
          <a:p>
            <a:pPr marL="82296" indent="0" algn="ctr">
              <a:buNone/>
            </a:pPr>
            <a:endParaRPr lang="sl-SI" sz="1200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Učenik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4.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razreda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(min. 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17) </a:t>
            </a:r>
          </a:p>
          <a:p>
            <a:pPr marL="82296" indent="0" algn="ctr">
              <a:buNone/>
            </a:pP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+ tekstovi esejsk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ga sklopa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za</a:t>
            </a:r>
            <a:r>
              <a:rPr lang="en-GB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GB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maturu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(2–4)</a:t>
            </a:r>
          </a:p>
          <a:p>
            <a:pPr marL="82296" indent="0" algn="ctr">
              <a:buNone/>
            </a:pPr>
            <a:endParaRPr lang="sl-SI" sz="11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+</a:t>
            </a:r>
          </a:p>
          <a:p>
            <a:pPr marL="82296" indent="0">
              <a:buNone/>
            </a:pPr>
            <a:endParaRPr lang="sl-SI" sz="11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sl-SI" sz="2400" b="1" dirty="0" smtClean="0">
                <a:solidFill>
                  <a:srgbClr val="DC0886"/>
                </a:solidFill>
                <a:latin typeface="Garamond" pitchFamily="18" charset="0"/>
              </a:rPr>
              <a:t>LEKTIRA</a:t>
            </a:r>
            <a:endParaRPr lang="sl-SI" sz="2400" b="1" dirty="0">
              <a:solidFill>
                <a:srgbClr val="DC0886"/>
              </a:solidFill>
              <a:latin typeface="Garamond" pitchFamily="18" charset="0"/>
            </a:endParaRPr>
          </a:p>
          <a:p>
            <a:pPr marL="82296" indent="0">
              <a:buNone/>
            </a:pPr>
            <a:endParaRPr lang="sl-SI" dirty="0">
              <a:latin typeface="Garamond" pitchFamily="18" charset="0"/>
            </a:endParaRP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276088" y="1196752"/>
            <a:ext cx="3657600" cy="4990688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endParaRPr lang="sl-SI" sz="500" b="1" dirty="0" smtClean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en-GB" sz="2400" b="1" dirty="0" smtClean="0">
                <a:solidFill>
                  <a:srgbClr val="A143A1"/>
                </a:solidFill>
                <a:latin typeface="Garamond" pitchFamily="18" charset="0"/>
              </a:rPr>
              <a:t>SLOBODNO</a:t>
            </a:r>
            <a:r>
              <a:rPr lang="sl-SI" sz="2400" b="1" dirty="0" smtClean="0">
                <a:solidFill>
                  <a:srgbClr val="A143A1"/>
                </a:solidFill>
                <a:latin typeface="Garamond" pitchFamily="18" charset="0"/>
              </a:rPr>
              <a:t> </a:t>
            </a:r>
            <a:r>
              <a:rPr lang="sl-SI" sz="2400" b="1" dirty="0">
                <a:solidFill>
                  <a:srgbClr val="A143A1"/>
                </a:solidFill>
                <a:latin typeface="Garamond" pitchFamily="18" charset="0"/>
              </a:rPr>
              <a:t>ODABRANI TEKSTOVI</a:t>
            </a:r>
          </a:p>
          <a:p>
            <a:pPr marL="82296" indent="0" algn="ctr">
              <a:buNone/>
            </a:pPr>
            <a:endParaRPr lang="sl-SI" sz="2400" b="1" dirty="0" smtClean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hr-HR" sz="2400" b="1" dirty="0" smtClean="0">
                <a:solidFill>
                  <a:srgbClr val="A143A1"/>
                </a:solidFill>
                <a:latin typeface="Garamond" pitchFamily="18" charset="0"/>
              </a:rPr>
              <a:t>↓</a:t>
            </a:r>
          </a:p>
          <a:p>
            <a:pPr marL="82296" indent="0" algn="ctr">
              <a:buNone/>
            </a:pPr>
            <a:endParaRPr lang="sl-SI" sz="2400" b="1" dirty="0">
              <a:solidFill>
                <a:srgbClr val="A143A1"/>
              </a:solidFill>
              <a:latin typeface="Garamond" pitchFamily="18" charset="0"/>
            </a:endParaRPr>
          </a:p>
          <a:p>
            <a:pPr marL="82296" indent="0" algn="ctr">
              <a:buNone/>
            </a:pP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min. 1 tekst iz </a:t>
            </a:r>
            <a:r>
              <a:rPr lang="sl-SI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svakog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4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tematskog</a:t>
            </a:r>
            <a:r>
              <a:rPr lang="sl-SI" sz="24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sklopa</a:t>
            </a:r>
            <a:endParaRPr lang="sl-SI" sz="24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 marL="82296" indent="0">
              <a:buNone/>
            </a:pPr>
            <a:endParaRPr lang="sl-SI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31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l-SI" sz="3200" b="1" dirty="0" smtClean="0">
                <a:solidFill>
                  <a:srgbClr val="78697B"/>
                </a:solidFill>
                <a:latin typeface="Garamond" pitchFamily="18" charset="0"/>
              </a:rPr>
              <a:t>MOTIVIRANJE ZA (DODATNO) ČITANJE U NASTAVI MATERINJEG JEZIKA</a:t>
            </a:r>
            <a:endParaRPr lang="sl-SI" sz="3200" b="1" dirty="0">
              <a:solidFill>
                <a:srgbClr val="78697B"/>
              </a:solidFill>
              <a:latin typeface="Garamond" pitchFamily="18" charset="0"/>
            </a:endParaRPr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čitanje zanimljivih izva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da</a:t>
            </a: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ka iz </a:t>
            </a:r>
            <a:r>
              <a:rPr lang="en-GB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slobodno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odabranih tekstova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čitanje </a:t>
            </a:r>
            <a:r>
              <a:rPr lang="en-GB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tijekom</a:t>
            </a: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ljetnog odmora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Cankarjev </a:t>
            </a:r>
            <a:r>
              <a:rPr lang="sl-SI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natječaj</a:t>
            </a:r>
            <a:endParaRPr lang="sl-SI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l-SI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istraživački</a:t>
            </a: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projekti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književni </a:t>
            </a:r>
            <a:r>
              <a:rPr lang="sl-SI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natječaji</a:t>
            </a:r>
            <a:endParaRPr lang="sl-SI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GB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posjet</a:t>
            </a:r>
            <a:r>
              <a:rPr lang="sl-SI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kazališt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</a:t>
            </a:r>
            <a:endParaRPr lang="sl-SI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99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98178"/>
          </a:xfrm>
        </p:spPr>
        <p:txBody>
          <a:bodyPr>
            <a:noAutofit/>
          </a:bodyPr>
          <a:lstStyle/>
          <a:p>
            <a:pPr algn="ctr"/>
            <a:r>
              <a:rPr lang="sl-SI" sz="2900" b="1" dirty="0" smtClean="0">
                <a:solidFill>
                  <a:srgbClr val="78697B"/>
                </a:solidFill>
                <a:latin typeface="Garamond" pitchFamily="18" charset="0"/>
              </a:rPr>
              <a:t>ŠKOLSKA KNJIŽNICA – VAŽAN MOTIVACIJSKI </a:t>
            </a:r>
            <a:r>
              <a:rPr lang="en-GB" sz="2900" b="1" dirty="0" smtClean="0">
                <a:solidFill>
                  <a:srgbClr val="78697B"/>
                </a:solidFill>
                <a:latin typeface="Garamond" pitchFamily="18" charset="0"/>
              </a:rPr>
              <a:t>FAKTOR</a:t>
            </a:r>
            <a:r>
              <a:rPr lang="sl-SI" sz="2900" b="1" dirty="0" smtClean="0">
                <a:solidFill>
                  <a:srgbClr val="78697B"/>
                </a:solidFill>
                <a:latin typeface="Garamond" pitchFamily="18" charset="0"/>
              </a:rPr>
              <a:t> ZA POTICANJE ČITANJA KNJIŽEVNOSTI</a:t>
            </a:r>
            <a:endParaRPr lang="sl-SI" sz="29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rgbClr val="DC0886"/>
                </a:solidFill>
                <a:latin typeface="Garamond" pitchFamily="18" charset="0"/>
              </a:rPr>
              <a:t>KURIKUL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→ 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čitateljska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kompetencija (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satovi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KIZ-knjižnično-informacijsko znanje)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promišljeno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izabrana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zbirka knjižnične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građe</a:t>
            </a:r>
            <a:endParaRPr lang="sl-SI" sz="2800" b="1" dirty="0" smtClean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su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radnja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s profesorima slo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venskog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jezika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i ostalih predmeta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čita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teljski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klub(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-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ovi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nacionalni projekt </a:t>
            </a:r>
            <a:r>
              <a:rPr lang="sl-SI" sz="2800" b="1" i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„Rastem s knjigo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“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djelatnosti u okviru OIV (obavezni izborni sadržaji)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literarne večeri</a:t>
            </a:r>
          </a:p>
          <a:p>
            <a:pPr>
              <a:buFont typeface="Wingdings" pitchFamily="2" charset="2"/>
              <a:buChar char="Ø"/>
            </a:pPr>
            <a:endParaRPr lang="sl-SI" dirty="0" smtClean="0"/>
          </a:p>
          <a:p>
            <a:pPr>
              <a:buFont typeface="Wingdings" pitchFamily="2" charset="2"/>
              <a:buChar char="Ø"/>
            </a:pPr>
            <a:endParaRPr lang="sl-SI" dirty="0" smtClean="0"/>
          </a:p>
          <a:p>
            <a:pPr>
              <a:buFont typeface="Wingdings" pitchFamily="2" charset="2"/>
              <a:buChar char="Ø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3674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26170"/>
          </a:xfrm>
        </p:spPr>
        <p:txBody>
          <a:bodyPr>
            <a:normAutofit/>
          </a:bodyPr>
          <a:lstStyle/>
          <a:p>
            <a:pPr algn="ctr"/>
            <a:r>
              <a:rPr lang="sl-SI" sz="2900" b="1" dirty="0">
                <a:solidFill>
                  <a:srgbClr val="78697B"/>
                </a:solidFill>
                <a:latin typeface="Garamond" pitchFamily="18" charset="0"/>
              </a:rPr>
              <a:t>ŠKOLSKA KNJIŽNICA – VAŽAN MOTIVACIJSKI </a:t>
            </a:r>
            <a:r>
              <a:rPr lang="en-GB" sz="2900" b="1" dirty="0" smtClean="0">
                <a:solidFill>
                  <a:srgbClr val="78697B"/>
                </a:solidFill>
                <a:latin typeface="Garamond" pitchFamily="18" charset="0"/>
              </a:rPr>
              <a:t>FAKTOR</a:t>
            </a:r>
            <a:r>
              <a:rPr lang="sl-SI" sz="2900" b="1" dirty="0" smtClean="0">
                <a:solidFill>
                  <a:srgbClr val="78697B"/>
                </a:solidFill>
                <a:latin typeface="Garamond" pitchFamily="18" charset="0"/>
              </a:rPr>
              <a:t> </a:t>
            </a:r>
            <a:r>
              <a:rPr lang="sl-SI" sz="2900" b="1" dirty="0">
                <a:solidFill>
                  <a:srgbClr val="78697B"/>
                </a:solidFill>
                <a:latin typeface="Garamond" pitchFamily="18" charset="0"/>
              </a:rPr>
              <a:t>ZA POTICANJE ČITANJA KNJIŽEVNOSTI</a:t>
            </a:r>
            <a:endParaRPr lang="sl-SI" sz="29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53650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međunarodni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mjesec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školskih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knjižnica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(s</a:t>
            </a:r>
            <a:r>
              <a:rPr lang="en-GB" sz="2800" b="1" dirty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u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-)mentorstvo za pisanje istraživačkih projek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ta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organizacija (nagradnih)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stručnih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ekskurzija po „literarnim </a:t>
            </a:r>
            <a:r>
              <a:rPr lang="sl-SI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putevima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“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projektni dani (vezani 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za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književnika/književno djelo/književn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o 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razdoblje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i</a:t>
            </a:r>
            <a:r>
              <a:rPr lang="en-GB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td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.)</a:t>
            </a:r>
          </a:p>
          <a:p>
            <a:pPr>
              <a:buFont typeface="Wingdings" pitchFamily="2" charset="2"/>
              <a:buChar char="Ø"/>
            </a:pP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priprema (kazališnih) izv</a:t>
            </a:r>
            <a:r>
              <a:rPr lang="en-GB" sz="2800" b="1" dirty="0" err="1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edbi</a:t>
            </a:r>
            <a:r>
              <a:rPr lang="sl-SI" sz="2800" b="1" dirty="0" smtClean="0">
                <a:solidFill>
                  <a:schemeClr val="bg2">
                    <a:lumMod val="75000"/>
                  </a:schemeClr>
                </a:solidFill>
                <a:latin typeface="Garamond" pitchFamily="18" charset="0"/>
              </a:rPr>
              <a:t> književnih tekstova</a:t>
            </a:r>
            <a:endParaRPr lang="sl-SI" sz="2800" b="1" dirty="0">
              <a:solidFill>
                <a:schemeClr val="bg2">
                  <a:lumMod val="75000"/>
                </a:schemeClr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33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Garamond" pitchFamily="18" charset="0"/>
              </a:rPr>
              <a:t>IZVORI:</a:t>
            </a:r>
            <a:endParaRPr lang="sl-SI" sz="3200" b="1" dirty="0">
              <a:solidFill>
                <a:schemeClr val="accent6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l-SI" sz="2000" i="1" dirty="0" smtClean="0">
              <a:latin typeface="Garamond" pitchFamily="18" charset="0"/>
            </a:endParaRPr>
          </a:p>
          <a:p>
            <a:r>
              <a:rPr lang="sl-SI" sz="2000" i="1" dirty="0">
                <a:latin typeface="Garamond" pitchFamily="18" charset="0"/>
              </a:rPr>
              <a:t>KURIKUL. Knjižnično informacijsko </a:t>
            </a:r>
            <a:r>
              <a:rPr lang="sl-SI" sz="2000" i="1" dirty="0" smtClean="0">
                <a:latin typeface="Garamond" pitchFamily="18" charset="0"/>
              </a:rPr>
              <a:t>znanje: gimnazija: </a:t>
            </a:r>
            <a:r>
              <a:rPr lang="sl-SI" sz="2000" i="1" dirty="0">
                <a:latin typeface="Garamond" pitchFamily="18" charset="0"/>
              </a:rPr>
              <a:t>splošna, klasična, strokovna </a:t>
            </a:r>
            <a:r>
              <a:rPr lang="sl-SI" sz="2000" i="1" dirty="0" smtClean="0">
                <a:latin typeface="Garamond" pitchFamily="18" charset="0"/>
              </a:rPr>
              <a:t>gimnazija </a:t>
            </a:r>
            <a:r>
              <a:rPr lang="sl-SI" sz="2000" dirty="0" smtClean="0">
                <a:latin typeface="Garamond" pitchFamily="18" charset="0"/>
              </a:rPr>
              <a:t>[elektronski </a:t>
            </a:r>
            <a:r>
              <a:rPr lang="sl-SI" sz="2000" dirty="0">
                <a:latin typeface="Garamond" pitchFamily="18" charset="0"/>
              </a:rPr>
              <a:t>vir</a:t>
            </a:r>
            <a:r>
              <a:rPr lang="sl-SI" sz="2000" dirty="0" smtClean="0">
                <a:latin typeface="Garamond" pitchFamily="18" charset="0"/>
              </a:rPr>
              <a:t>]. 2008. Ljubljana: </a:t>
            </a:r>
            <a:r>
              <a:rPr lang="sl-SI" sz="2000" dirty="0">
                <a:latin typeface="Garamond" pitchFamily="18" charset="0"/>
              </a:rPr>
              <a:t>Ministrstvo za šolstvo in šport : </a:t>
            </a:r>
            <a:r>
              <a:rPr lang="sl-SI" sz="2000" dirty="0" smtClean="0">
                <a:latin typeface="Garamond" pitchFamily="18" charset="0"/>
              </a:rPr>
              <a:t>Zavod </a:t>
            </a:r>
            <a:r>
              <a:rPr lang="sl-SI" sz="2000" dirty="0">
                <a:latin typeface="Garamond" pitchFamily="18" charset="0"/>
              </a:rPr>
              <a:t>RS za </a:t>
            </a:r>
            <a:r>
              <a:rPr lang="sl-SI" sz="2000" dirty="0" smtClean="0">
                <a:latin typeface="Garamond" pitchFamily="18" charset="0"/>
              </a:rPr>
              <a:t>šolstvo. </a:t>
            </a:r>
            <a:r>
              <a:rPr lang="sl-SI" sz="2000" dirty="0">
                <a:latin typeface="Garamond" pitchFamily="18" charset="0"/>
              </a:rPr>
              <a:t>ISBN </a:t>
            </a:r>
            <a:r>
              <a:rPr lang="sl-SI" sz="2000" dirty="0" smtClean="0">
                <a:latin typeface="Garamond" pitchFamily="18" charset="0"/>
              </a:rPr>
              <a:t>978-961-234-684-3. </a:t>
            </a:r>
            <a:r>
              <a:rPr lang="sl-SI" sz="2000" dirty="0">
                <a:latin typeface="Garamond" pitchFamily="18" charset="0"/>
              </a:rPr>
              <a:t>Dostopno na: </a:t>
            </a:r>
            <a:r>
              <a:rPr lang="sl-SI" sz="2000" dirty="0">
                <a:latin typeface="Garamond" pitchFamily="18" charset="0"/>
                <a:hlinkClick r:id="rId2"/>
              </a:rPr>
              <a:t>http://</a:t>
            </a:r>
            <a:r>
              <a:rPr lang="sl-SI" sz="2000" dirty="0" smtClean="0">
                <a:latin typeface="Garamond" pitchFamily="18" charset="0"/>
                <a:hlinkClick r:id="rId2"/>
              </a:rPr>
              <a:t>portal.mss.edus.si/msswww/programi2008/programi/media/pdf/un_gimnazija/k_knjizn_inf_znanje_gimn.pdf</a:t>
            </a:r>
            <a:endParaRPr lang="sl-SI" sz="2000" i="1" dirty="0">
              <a:latin typeface="Garamond" pitchFamily="18" charset="0"/>
            </a:endParaRPr>
          </a:p>
          <a:p>
            <a:r>
              <a:rPr lang="sl-SI" sz="2000" i="1" dirty="0" smtClean="0">
                <a:latin typeface="Garamond" pitchFamily="18" charset="0"/>
              </a:rPr>
              <a:t>UČNI </a:t>
            </a:r>
            <a:r>
              <a:rPr lang="sl-SI" sz="2000" i="1" dirty="0">
                <a:latin typeface="Garamond" pitchFamily="18" charset="0"/>
              </a:rPr>
              <a:t>načrt. </a:t>
            </a:r>
            <a:r>
              <a:rPr lang="sl-SI" sz="2000" i="1" dirty="0" smtClean="0">
                <a:latin typeface="Garamond" pitchFamily="18" charset="0"/>
              </a:rPr>
              <a:t>Slovenščina: gimnazija: </a:t>
            </a:r>
            <a:r>
              <a:rPr lang="sl-SI" sz="2000" i="1" dirty="0">
                <a:latin typeface="Garamond" pitchFamily="18" charset="0"/>
              </a:rPr>
              <a:t>splošna, klasična, strokovna </a:t>
            </a:r>
            <a:r>
              <a:rPr lang="sl-SI" sz="2000" i="1" dirty="0" smtClean="0">
                <a:latin typeface="Garamond" pitchFamily="18" charset="0"/>
              </a:rPr>
              <a:t>gimnazija: </a:t>
            </a:r>
            <a:r>
              <a:rPr lang="sl-SI" sz="2000" i="1" dirty="0">
                <a:latin typeface="Garamond" pitchFamily="18" charset="0"/>
              </a:rPr>
              <a:t>obvezni predmet in matura (560 ur</a:t>
            </a:r>
            <a:r>
              <a:rPr lang="sl-SI" sz="2000" i="1" dirty="0" smtClean="0">
                <a:latin typeface="Garamond" pitchFamily="18" charset="0"/>
              </a:rPr>
              <a:t>)</a:t>
            </a:r>
            <a:r>
              <a:rPr lang="sl-SI" sz="2000" dirty="0" smtClean="0">
                <a:latin typeface="Garamond" pitchFamily="18" charset="0"/>
              </a:rPr>
              <a:t> </a:t>
            </a:r>
            <a:r>
              <a:rPr lang="sl-SI" sz="2000" dirty="0">
                <a:latin typeface="Garamond" pitchFamily="18" charset="0"/>
              </a:rPr>
              <a:t>[elektronski vir</a:t>
            </a:r>
            <a:r>
              <a:rPr lang="sl-SI" sz="2000" dirty="0" smtClean="0">
                <a:latin typeface="Garamond" pitchFamily="18" charset="0"/>
              </a:rPr>
              <a:t>]. 2008. Ljubljana: Ministrstvo </a:t>
            </a:r>
            <a:r>
              <a:rPr lang="sl-SI" sz="2000" dirty="0">
                <a:latin typeface="Garamond" pitchFamily="18" charset="0"/>
              </a:rPr>
              <a:t>za šolstvo in šport : Zavod RS za </a:t>
            </a:r>
            <a:r>
              <a:rPr lang="sl-SI" sz="2000" dirty="0" smtClean="0">
                <a:latin typeface="Garamond" pitchFamily="18" charset="0"/>
              </a:rPr>
              <a:t>šolstvo. </a:t>
            </a:r>
            <a:r>
              <a:rPr lang="sl-SI" sz="2000" dirty="0">
                <a:latin typeface="Garamond" pitchFamily="18" charset="0"/>
              </a:rPr>
              <a:t>ISBN </a:t>
            </a:r>
            <a:r>
              <a:rPr lang="sl-SI" sz="2000" dirty="0" smtClean="0">
                <a:latin typeface="Garamond" pitchFamily="18" charset="0"/>
              </a:rPr>
              <a:t>978-961-234-686-7. </a:t>
            </a:r>
            <a:r>
              <a:rPr lang="sl-SI" sz="2000" dirty="0">
                <a:latin typeface="Garamond" pitchFamily="18" charset="0"/>
              </a:rPr>
              <a:t>Dostopno na: </a:t>
            </a:r>
            <a:r>
              <a:rPr lang="sl-SI" sz="2000" dirty="0" smtClean="0">
                <a:latin typeface="Garamond" pitchFamily="18" charset="0"/>
                <a:hlinkClick r:id="rId3"/>
              </a:rPr>
              <a:t>http</a:t>
            </a:r>
            <a:r>
              <a:rPr lang="sl-SI" sz="2000" dirty="0">
                <a:latin typeface="Garamond" pitchFamily="18" charset="0"/>
                <a:hlinkClick r:id="rId3"/>
              </a:rPr>
              <a:t>://</a:t>
            </a:r>
            <a:r>
              <a:rPr lang="sl-SI" sz="2000" dirty="0" smtClean="0">
                <a:latin typeface="Garamond" pitchFamily="18" charset="0"/>
                <a:hlinkClick r:id="rId3"/>
              </a:rPr>
              <a:t>portal.mss.edus.si/msswww/programi2008/programi/media/pdf/un_gimnazija/un_slovenscina_gimn.pdf</a:t>
            </a:r>
            <a:r>
              <a:rPr lang="sl-SI" sz="2000" dirty="0" smtClean="0">
                <a:latin typeface="Garamond" pitchFamily="18" charset="0"/>
              </a:rPr>
              <a:t>.</a:t>
            </a:r>
            <a:endParaRPr lang="sl-SI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Elementarn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364</TotalTime>
  <Words>456</Words>
  <Application>Microsoft Office PowerPoint</Application>
  <PresentationFormat>On-screen Show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Solsticij</vt:lpstr>
      <vt:lpstr>ČITANJE KNJIŽEVNOSTI U  SLOVENSKIM SREDNJIM ŠKOLAMA</vt:lpstr>
      <vt:lpstr>ČITANJE KNJIŽEVNOSTI  U GIMNAZIJI</vt:lpstr>
      <vt:lpstr>ČITANJE U NASTAVI  MATERINJEG JEZIKA</vt:lpstr>
      <vt:lpstr>ČITANJE U NASTAVI  MATERINJEG JEZIKA</vt:lpstr>
      <vt:lpstr>MOTIVIRANJE ZA (DODATNO) ČITANJE U NASTAVI MATERINJEG JEZIKA</vt:lpstr>
      <vt:lpstr>ŠKOLSKA KNJIŽNICA – VAŽAN MOTIVACIJSKI FAKTOR ZA POTICANJE ČITANJA KNJIŽEVNOSTI</vt:lpstr>
      <vt:lpstr>ŠKOLSKA KNJIŽNICA – VAŽAN MOTIVACIJSKI FAKTOR ZA POTICANJE ČITANJA KNJIŽEVNOSTI</vt:lpstr>
      <vt:lpstr>IZVORI: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Tomaz</dc:creator>
  <cp:lastModifiedBy>dvorana</cp:lastModifiedBy>
  <cp:revision>50</cp:revision>
  <dcterms:created xsi:type="dcterms:W3CDTF">2015-09-25T17:57:59Z</dcterms:created>
  <dcterms:modified xsi:type="dcterms:W3CDTF">2015-10-05T08:04:14Z</dcterms:modified>
</cp:coreProperties>
</file>