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4" r:id="rId16"/>
    <p:sldId id="283" r:id="rId17"/>
    <p:sldId id="281" r:id="rId18"/>
    <p:sldId id="274" r:id="rId19"/>
    <p:sldId id="282" r:id="rId20"/>
    <p:sldId id="287" r:id="rId21"/>
    <p:sldId id="288" r:id="rId22"/>
    <p:sldId id="279" r:id="rId23"/>
    <p:sldId id="278" r:id="rId24"/>
    <p:sldId id="285" r:id="rId25"/>
    <p:sldId id="286" r:id="rId26"/>
    <p:sldId id="272" r:id="rId27"/>
    <p:sldId id="273" r:id="rId28"/>
    <p:sldId id="271" r:id="rId29"/>
    <p:sldId id="290" r:id="rId30"/>
    <p:sldId id="291" r:id="rId31"/>
    <p:sldId id="292" r:id="rId32"/>
    <p:sldId id="293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99"/>
    <a:srgbClr val="70AC2E"/>
    <a:srgbClr val="C19FFF"/>
    <a:srgbClr val="CAB4EA"/>
    <a:srgbClr val="D3B5E9"/>
    <a:srgbClr val="D68B1C"/>
    <a:srgbClr val="FFE0A3"/>
    <a:srgbClr val="D0005E"/>
    <a:srgbClr val="BE0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4DFBA-546D-4EDD-BD02-CD9941EA99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311CE00-4C41-4313-9202-8899DE7B297A}">
      <dgm:prSet phldrT="[Tekst]" custT="1"/>
      <dgm:spPr/>
      <dgm:t>
        <a:bodyPr/>
        <a:lstStyle/>
        <a:p>
          <a:r>
            <a:rPr lang="hr-HR" sz="1600" i="1" dirty="0" smtClean="0">
              <a:latin typeface="+mn-lt"/>
            </a:rPr>
            <a:t>alati  za  razmjenu  medija</a:t>
          </a:r>
          <a:endParaRPr lang="hr-HR" sz="1600" dirty="0"/>
        </a:p>
      </dgm:t>
    </dgm:pt>
    <dgm:pt modelId="{07D771A7-4E3F-4E5E-9A12-95BA9E8A70AE}" type="parTrans" cxnId="{0F6A2C11-45D8-442B-ACD3-A1A9C02170FB}">
      <dgm:prSet/>
      <dgm:spPr/>
      <dgm:t>
        <a:bodyPr/>
        <a:lstStyle/>
        <a:p>
          <a:endParaRPr lang="hr-HR"/>
        </a:p>
      </dgm:t>
    </dgm:pt>
    <dgm:pt modelId="{FB070573-980E-424E-9C77-00E22EFD757B}" type="sibTrans" cxnId="{0F6A2C11-45D8-442B-ACD3-A1A9C02170FB}">
      <dgm:prSet/>
      <dgm:spPr/>
      <dgm:t>
        <a:bodyPr/>
        <a:lstStyle/>
        <a:p>
          <a:endParaRPr lang="hr-HR"/>
        </a:p>
      </dgm:t>
    </dgm:pt>
    <dgm:pt modelId="{FA3A2720-AC0B-42A9-9372-4D6C7F733A6B}">
      <dgm:prSet phldrT="[Tekst]" custT="1"/>
      <dgm:spPr/>
      <dgm:t>
        <a:bodyPr/>
        <a:lstStyle/>
        <a:p>
          <a:r>
            <a:rPr lang="hr-HR" sz="1600" i="1" dirty="0" smtClean="0">
              <a:latin typeface="+mn-lt"/>
            </a:rPr>
            <a:t>alati za komunikaciju</a:t>
          </a:r>
          <a:endParaRPr lang="hr-HR" sz="1600" dirty="0"/>
        </a:p>
      </dgm:t>
    </dgm:pt>
    <dgm:pt modelId="{6565C965-E36E-475F-AFE4-97A5E6C40591}" type="parTrans" cxnId="{FD9C951F-21F8-4980-A45A-E6D76B2F2A16}">
      <dgm:prSet/>
      <dgm:spPr/>
      <dgm:t>
        <a:bodyPr/>
        <a:lstStyle/>
        <a:p>
          <a:endParaRPr lang="hr-HR"/>
        </a:p>
      </dgm:t>
    </dgm:pt>
    <dgm:pt modelId="{A9D337F9-4F6E-4646-B589-FED2CC8F4243}" type="sibTrans" cxnId="{FD9C951F-21F8-4980-A45A-E6D76B2F2A16}">
      <dgm:prSet/>
      <dgm:spPr/>
      <dgm:t>
        <a:bodyPr/>
        <a:lstStyle/>
        <a:p>
          <a:endParaRPr lang="hr-HR"/>
        </a:p>
      </dgm:t>
    </dgm:pt>
    <dgm:pt modelId="{3C647568-03CA-4ABF-AE6E-A9CAD6EF556E}">
      <dgm:prSet phldrT="[Tekst]" custT="1"/>
      <dgm:spPr/>
      <dgm:t>
        <a:bodyPr/>
        <a:lstStyle/>
        <a:p>
          <a:r>
            <a:rPr lang="hr-HR" sz="1600" i="1" smtClean="0">
              <a:latin typeface="+mn-lt"/>
            </a:rPr>
            <a:t>alati za suradnju (kolaboraciju)</a:t>
          </a:r>
          <a:endParaRPr lang="hr-HR" sz="1600" dirty="0"/>
        </a:p>
      </dgm:t>
    </dgm:pt>
    <dgm:pt modelId="{5836947B-F204-4A6C-8CEF-55270F84AC5B}" type="parTrans" cxnId="{4014D6E6-E7E6-4CD5-B50D-1E18611847C1}">
      <dgm:prSet/>
      <dgm:spPr/>
      <dgm:t>
        <a:bodyPr/>
        <a:lstStyle/>
        <a:p>
          <a:endParaRPr lang="hr-HR"/>
        </a:p>
      </dgm:t>
    </dgm:pt>
    <dgm:pt modelId="{2AE016B9-F038-4D13-A34B-B27102BCE8A7}" type="sibTrans" cxnId="{4014D6E6-E7E6-4CD5-B50D-1E18611847C1}">
      <dgm:prSet/>
      <dgm:spPr/>
      <dgm:t>
        <a:bodyPr/>
        <a:lstStyle/>
        <a:p>
          <a:endParaRPr lang="hr-HR"/>
        </a:p>
      </dgm:t>
    </dgm:pt>
    <dgm:pt modelId="{8744047C-55C0-4111-A34F-E2FA9BF1709C}">
      <dgm:prSet custT="1"/>
      <dgm:spPr/>
      <dgm:t>
        <a:bodyPr/>
        <a:lstStyle/>
        <a:p>
          <a:endParaRPr lang="hr-HR" sz="1600"/>
        </a:p>
      </dgm:t>
    </dgm:pt>
    <dgm:pt modelId="{5AA07A06-273F-48F9-99FC-A6997029E5A2}" type="parTrans" cxnId="{F118287A-870A-48D6-BD37-D053DA641B97}">
      <dgm:prSet/>
      <dgm:spPr/>
      <dgm:t>
        <a:bodyPr/>
        <a:lstStyle/>
        <a:p>
          <a:endParaRPr lang="hr-HR"/>
        </a:p>
      </dgm:t>
    </dgm:pt>
    <dgm:pt modelId="{61606414-8B8D-4E35-A454-840F337BBBE8}" type="sibTrans" cxnId="{F118287A-870A-48D6-BD37-D053DA641B97}">
      <dgm:prSet/>
      <dgm:spPr/>
      <dgm:t>
        <a:bodyPr/>
        <a:lstStyle/>
        <a:p>
          <a:endParaRPr lang="hr-HR"/>
        </a:p>
      </dgm:t>
    </dgm:pt>
    <dgm:pt modelId="{6C1E3C56-01BF-4631-959F-4319722A0972}">
      <dgm:prSet custT="1"/>
      <dgm:spPr/>
      <dgm:t>
        <a:bodyPr/>
        <a:lstStyle/>
        <a:p>
          <a:endParaRPr lang="hr-HR"/>
        </a:p>
      </dgm:t>
    </dgm:pt>
    <dgm:pt modelId="{63BE3BDA-CC0E-4A99-AD8D-F05D43E2C8D7}" type="parTrans" cxnId="{F0DAAFB4-013F-4D97-AA64-968096EA4C3D}">
      <dgm:prSet/>
      <dgm:spPr/>
      <dgm:t>
        <a:bodyPr/>
        <a:lstStyle/>
        <a:p>
          <a:endParaRPr lang="hr-HR"/>
        </a:p>
      </dgm:t>
    </dgm:pt>
    <dgm:pt modelId="{A97F7482-2EDB-4CF7-824E-12ECB6847C6F}" type="sibTrans" cxnId="{F0DAAFB4-013F-4D97-AA64-968096EA4C3D}">
      <dgm:prSet/>
      <dgm:spPr/>
      <dgm:t>
        <a:bodyPr/>
        <a:lstStyle/>
        <a:p>
          <a:endParaRPr lang="hr-HR"/>
        </a:p>
      </dgm:t>
    </dgm:pt>
    <dgm:pt modelId="{0570860B-C2D1-4F1B-B564-CA532569D3A3}">
      <dgm:prSet custT="1"/>
      <dgm:spPr/>
      <dgm:t>
        <a:bodyPr/>
        <a:lstStyle/>
        <a:p>
          <a:r>
            <a:rPr lang="hr-HR" sz="1600" i="1" smtClean="0">
              <a:latin typeface="+mn-lt"/>
            </a:rPr>
            <a:t>alati za izradu  materijala  za  učenje</a:t>
          </a:r>
          <a:endParaRPr lang="hr-HR" sz="1600"/>
        </a:p>
      </dgm:t>
    </dgm:pt>
    <dgm:pt modelId="{A89AAFA8-8C83-46D0-B410-BBDDE20DA253}" type="parTrans" cxnId="{4CC32B1F-FBFA-4703-8204-815EEAECF1B8}">
      <dgm:prSet/>
      <dgm:spPr/>
      <dgm:t>
        <a:bodyPr/>
        <a:lstStyle/>
        <a:p>
          <a:endParaRPr lang="hr-HR"/>
        </a:p>
      </dgm:t>
    </dgm:pt>
    <dgm:pt modelId="{9F4A9FE4-815B-484B-9CE4-0DDFE6A39E9F}" type="sibTrans" cxnId="{4CC32B1F-FBFA-4703-8204-815EEAECF1B8}">
      <dgm:prSet/>
      <dgm:spPr/>
      <dgm:t>
        <a:bodyPr/>
        <a:lstStyle/>
        <a:p>
          <a:endParaRPr lang="hr-HR"/>
        </a:p>
      </dgm:t>
    </dgm:pt>
    <dgm:pt modelId="{5CA8DFBA-5E93-425D-A354-C3F1C1D4214F}">
      <dgm:prSet custT="1"/>
      <dgm:spPr/>
      <dgm:t>
        <a:bodyPr/>
        <a:lstStyle/>
        <a:p>
          <a:r>
            <a:rPr lang="hr-HR" sz="1600" i="1" dirty="0" smtClean="0">
              <a:latin typeface="+mn-lt"/>
            </a:rPr>
            <a:t>alati koji zamjenjuju  standardne  </a:t>
          </a:r>
          <a:r>
            <a:rPr lang="hr-HR" sz="1600" i="1" dirty="0" err="1" smtClean="0">
              <a:latin typeface="+mn-lt"/>
            </a:rPr>
            <a:t>desktop</a:t>
          </a:r>
          <a:r>
            <a:rPr lang="hr-HR" sz="1600" i="1" dirty="0" smtClean="0">
              <a:latin typeface="+mn-lt"/>
            </a:rPr>
            <a:t>  aplikacije</a:t>
          </a:r>
          <a:endParaRPr lang="hr-HR" sz="1600" i="1" dirty="0">
            <a:latin typeface="+mn-lt"/>
          </a:endParaRPr>
        </a:p>
      </dgm:t>
    </dgm:pt>
    <dgm:pt modelId="{2E82FE62-B7AA-421C-8FFE-B7242CC7C669}" type="parTrans" cxnId="{CB503C4A-5490-49AB-9BFF-7D15FE107255}">
      <dgm:prSet/>
      <dgm:spPr/>
      <dgm:t>
        <a:bodyPr/>
        <a:lstStyle/>
        <a:p>
          <a:endParaRPr lang="hr-HR"/>
        </a:p>
      </dgm:t>
    </dgm:pt>
    <dgm:pt modelId="{8F13943C-174E-40B4-9BC2-F1735269D1E0}" type="sibTrans" cxnId="{CB503C4A-5490-49AB-9BFF-7D15FE107255}">
      <dgm:prSet/>
      <dgm:spPr/>
      <dgm:t>
        <a:bodyPr/>
        <a:lstStyle/>
        <a:p>
          <a:endParaRPr lang="hr-HR"/>
        </a:p>
      </dgm:t>
    </dgm:pt>
    <dgm:pt modelId="{C1B03E81-F901-4622-8D1C-D651B215D8F0}">
      <dgm:prSet custT="1"/>
      <dgm:spPr/>
      <dgm:t>
        <a:bodyPr/>
        <a:lstStyle/>
        <a:p>
          <a:r>
            <a:rPr lang="hr-HR" sz="1600" i="1" smtClean="0">
              <a:latin typeface="+mn-lt"/>
            </a:rPr>
            <a:t>sustavi za upravljanje učenjem (LMS),</a:t>
          </a:r>
          <a:endParaRPr lang="hr-HR" sz="1600" i="1" dirty="0">
            <a:latin typeface="+mn-lt"/>
          </a:endParaRPr>
        </a:p>
      </dgm:t>
    </dgm:pt>
    <dgm:pt modelId="{1F1F0E29-506A-4C41-872E-5969657D8000}" type="parTrans" cxnId="{0EBFABB8-0DF2-4EFE-83D2-DB115CB79BDD}">
      <dgm:prSet/>
      <dgm:spPr/>
      <dgm:t>
        <a:bodyPr/>
        <a:lstStyle/>
        <a:p>
          <a:endParaRPr lang="hr-HR"/>
        </a:p>
      </dgm:t>
    </dgm:pt>
    <dgm:pt modelId="{DAF33ACE-D822-4764-B696-E96D302A3807}" type="sibTrans" cxnId="{0EBFABB8-0DF2-4EFE-83D2-DB115CB79BDD}">
      <dgm:prSet/>
      <dgm:spPr/>
      <dgm:t>
        <a:bodyPr/>
        <a:lstStyle/>
        <a:p>
          <a:endParaRPr lang="hr-HR"/>
        </a:p>
      </dgm:t>
    </dgm:pt>
    <dgm:pt modelId="{8F0860C0-F9CB-4356-82BA-E8A14CB0EDAD}">
      <dgm:prSet custT="1"/>
      <dgm:spPr/>
      <dgm:t>
        <a:bodyPr/>
        <a:lstStyle/>
        <a:p>
          <a:r>
            <a:rPr lang="hr-HR" sz="1600" i="1" dirty="0" smtClean="0">
              <a:latin typeface="+mn-lt"/>
            </a:rPr>
            <a:t>alati za društvene knjižne oznake </a:t>
          </a:r>
          <a:r>
            <a:rPr lang="hr-HR" sz="1600" i="1" dirty="0" err="1" smtClean="0">
              <a:latin typeface="+mn-lt"/>
            </a:rPr>
            <a:t>social</a:t>
          </a:r>
          <a:r>
            <a:rPr lang="hr-HR" sz="1600" i="1" dirty="0" smtClean="0">
              <a:latin typeface="+mn-lt"/>
            </a:rPr>
            <a:t> </a:t>
          </a:r>
          <a:r>
            <a:rPr lang="hr-HR" sz="1600" i="1" dirty="0" err="1" smtClean="0">
              <a:latin typeface="+mn-lt"/>
            </a:rPr>
            <a:t>bookmarking</a:t>
          </a:r>
          <a:endParaRPr lang="hr-HR" sz="1600" dirty="0"/>
        </a:p>
      </dgm:t>
    </dgm:pt>
    <dgm:pt modelId="{36E456DE-A017-412F-8AF1-CD9E79700714}" type="parTrans" cxnId="{B316D656-597F-42A4-8B18-F6FFB89E46BA}">
      <dgm:prSet/>
      <dgm:spPr/>
      <dgm:t>
        <a:bodyPr/>
        <a:lstStyle/>
        <a:p>
          <a:endParaRPr lang="hr-HR"/>
        </a:p>
      </dgm:t>
    </dgm:pt>
    <dgm:pt modelId="{9CBA5E5B-8556-4B16-936D-E88DE3E5C657}" type="sibTrans" cxnId="{B316D656-597F-42A4-8B18-F6FFB89E46BA}">
      <dgm:prSet/>
      <dgm:spPr/>
      <dgm:t>
        <a:bodyPr/>
        <a:lstStyle/>
        <a:p>
          <a:endParaRPr lang="hr-HR"/>
        </a:p>
      </dgm:t>
    </dgm:pt>
    <dgm:pt modelId="{556F2DA5-8274-4BF8-9CC9-0668B7ED35EE}" type="pres">
      <dgm:prSet presAssocID="{7994DFBA-546D-4EDD-BD02-CD9941EA99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005E914-F110-4563-8D78-FEE75B91D15C}" type="pres">
      <dgm:prSet presAssocID="{7994DFBA-546D-4EDD-BD02-CD9941EA9929}" presName="Name1" presStyleCnt="0"/>
      <dgm:spPr/>
    </dgm:pt>
    <dgm:pt modelId="{35EECEE6-C39C-4DEB-8B66-50C518D2E79A}" type="pres">
      <dgm:prSet presAssocID="{7994DFBA-546D-4EDD-BD02-CD9941EA9929}" presName="cycle" presStyleCnt="0"/>
      <dgm:spPr/>
    </dgm:pt>
    <dgm:pt modelId="{AF008360-C426-4A64-A5E5-2A2A7C48352B}" type="pres">
      <dgm:prSet presAssocID="{7994DFBA-546D-4EDD-BD02-CD9941EA9929}" presName="srcNode" presStyleLbl="node1" presStyleIdx="0" presStyleCnt="7"/>
      <dgm:spPr/>
    </dgm:pt>
    <dgm:pt modelId="{F479D152-8708-41BA-8332-5DE99235BB5B}" type="pres">
      <dgm:prSet presAssocID="{7994DFBA-546D-4EDD-BD02-CD9941EA9929}" presName="conn" presStyleLbl="parChTrans1D2" presStyleIdx="0" presStyleCnt="1"/>
      <dgm:spPr/>
      <dgm:t>
        <a:bodyPr/>
        <a:lstStyle/>
        <a:p>
          <a:endParaRPr lang="hr-HR"/>
        </a:p>
      </dgm:t>
    </dgm:pt>
    <dgm:pt modelId="{45635B1C-C8EA-4CA6-B7C0-AE94266256C6}" type="pres">
      <dgm:prSet presAssocID="{7994DFBA-546D-4EDD-BD02-CD9941EA9929}" presName="extraNode" presStyleLbl="node1" presStyleIdx="0" presStyleCnt="7"/>
      <dgm:spPr/>
    </dgm:pt>
    <dgm:pt modelId="{029D4B02-5342-4EB3-8644-D61D1129D331}" type="pres">
      <dgm:prSet presAssocID="{7994DFBA-546D-4EDD-BD02-CD9941EA9929}" presName="dstNode" presStyleLbl="node1" presStyleIdx="0" presStyleCnt="7"/>
      <dgm:spPr/>
    </dgm:pt>
    <dgm:pt modelId="{FC98A51C-E4CA-4CC7-B25E-A191DF7293A4}" type="pres">
      <dgm:prSet presAssocID="{1311CE00-4C41-4313-9202-8899DE7B29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5B8638-25C5-4054-90C7-CB89C555997B}" type="pres">
      <dgm:prSet presAssocID="{1311CE00-4C41-4313-9202-8899DE7B297A}" presName="accent_1" presStyleCnt="0"/>
      <dgm:spPr/>
    </dgm:pt>
    <dgm:pt modelId="{B39FD893-6017-4D6D-86AB-B3E55FDCCE47}" type="pres">
      <dgm:prSet presAssocID="{1311CE00-4C41-4313-9202-8899DE7B297A}" presName="accentRepeatNode" presStyleLbl="solidFgAcc1" presStyleIdx="0" presStyleCnt="7"/>
      <dgm:spPr/>
    </dgm:pt>
    <dgm:pt modelId="{E510837A-E64F-4CE2-AC73-C6082C607762}" type="pres">
      <dgm:prSet presAssocID="{FA3A2720-AC0B-42A9-9372-4D6C7F733A6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D5C9BE-D151-4F41-AD19-953AC02E1B03}" type="pres">
      <dgm:prSet presAssocID="{FA3A2720-AC0B-42A9-9372-4D6C7F733A6B}" presName="accent_2" presStyleCnt="0"/>
      <dgm:spPr/>
    </dgm:pt>
    <dgm:pt modelId="{E7E8ED97-C0CC-42E0-A82B-BA2E055DAF80}" type="pres">
      <dgm:prSet presAssocID="{FA3A2720-AC0B-42A9-9372-4D6C7F733A6B}" presName="accentRepeatNode" presStyleLbl="solidFgAcc1" presStyleIdx="1" presStyleCnt="7"/>
      <dgm:spPr/>
    </dgm:pt>
    <dgm:pt modelId="{AA7402CD-D5D7-4324-A58C-7A5591DECC03}" type="pres">
      <dgm:prSet presAssocID="{3C647568-03CA-4ABF-AE6E-A9CAD6EF556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5A1871-559C-4C25-AA0B-66D2EE7FC213}" type="pres">
      <dgm:prSet presAssocID="{3C647568-03CA-4ABF-AE6E-A9CAD6EF556E}" presName="accent_3" presStyleCnt="0"/>
      <dgm:spPr/>
    </dgm:pt>
    <dgm:pt modelId="{780F67CA-543C-469A-9A71-E7D9DB693D30}" type="pres">
      <dgm:prSet presAssocID="{3C647568-03CA-4ABF-AE6E-A9CAD6EF556E}" presName="accentRepeatNode" presStyleLbl="solidFgAcc1" presStyleIdx="2" presStyleCnt="7"/>
      <dgm:spPr/>
    </dgm:pt>
    <dgm:pt modelId="{B9EF4D47-7D5B-41F5-82FD-B5106634BDD9}" type="pres">
      <dgm:prSet presAssocID="{8F0860C0-F9CB-4356-82BA-E8A14CB0EDA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7F01AD-CB72-46C4-94A8-2A38AFB06760}" type="pres">
      <dgm:prSet presAssocID="{8F0860C0-F9CB-4356-82BA-E8A14CB0EDAD}" presName="accent_4" presStyleCnt="0"/>
      <dgm:spPr/>
    </dgm:pt>
    <dgm:pt modelId="{2268D9F6-AB76-401C-B480-E1497A377C3D}" type="pres">
      <dgm:prSet presAssocID="{8F0860C0-F9CB-4356-82BA-E8A14CB0EDAD}" presName="accentRepeatNode" presStyleLbl="solidFgAcc1" presStyleIdx="3" presStyleCnt="7"/>
      <dgm:spPr/>
    </dgm:pt>
    <dgm:pt modelId="{8677D49B-7C76-4F76-9E05-0865BC41E11A}" type="pres">
      <dgm:prSet presAssocID="{C1B03E81-F901-4622-8D1C-D651B215D8F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260B30-002C-4FB4-9DFB-45F3283937D1}" type="pres">
      <dgm:prSet presAssocID="{C1B03E81-F901-4622-8D1C-D651B215D8F0}" presName="accent_5" presStyleCnt="0"/>
      <dgm:spPr/>
    </dgm:pt>
    <dgm:pt modelId="{F370A266-FA90-47B6-8E01-621CD2FBFF46}" type="pres">
      <dgm:prSet presAssocID="{C1B03E81-F901-4622-8D1C-D651B215D8F0}" presName="accentRepeatNode" presStyleLbl="solidFgAcc1" presStyleIdx="4" presStyleCnt="7"/>
      <dgm:spPr/>
    </dgm:pt>
    <dgm:pt modelId="{DCD05425-B2FA-4E6C-A051-701DC6965DCD}" type="pres">
      <dgm:prSet presAssocID="{5CA8DFBA-5E93-425D-A354-C3F1C1D4214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69A93-C8D0-4705-AC44-9A96411353EF}" type="pres">
      <dgm:prSet presAssocID="{5CA8DFBA-5E93-425D-A354-C3F1C1D4214F}" presName="accent_6" presStyleCnt="0"/>
      <dgm:spPr/>
    </dgm:pt>
    <dgm:pt modelId="{46465DE9-FA16-48AC-99A7-EDB309E9D6B0}" type="pres">
      <dgm:prSet presAssocID="{5CA8DFBA-5E93-425D-A354-C3F1C1D4214F}" presName="accentRepeatNode" presStyleLbl="solidFgAcc1" presStyleIdx="5" presStyleCnt="7"/>
      <dgm:spPr/>
    </dgm:pt>
    <dgm:pt modelId="{029EB6CE-214C-4CCC-8F84-31E959A6673A}" type="pres">
      <dgm:prSet presAssocID="{0570860B-C2D1-4F1B-B564-CA532569D3A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0655BF-F483-4C08-A2AA-7BEBC5A45CF2}" type="pres">
      <dgm:prSet presAssocID="{0570860B-C2D1-4F1B-B564-CA532569D3A3}" presName="accent_7" presStyleCnt="0"/>
      <dgm:spPr/>
    </dgm:pt>
    <dgm:pt modelId="{8F69B7B4-A6EF-4719-B9F0-EF88018E90D3}" type="pres">
      <dgm:prSet presAssocID="{0570860B-C2D1-4F1B-B564-CA532569D3A3}" presName="accentRepeatNode" presStyleLbl="solidFgAcc1" presStyleIdx="6" presStyleCnt="7"/>
      <dgm:spPr/>
    </dgm:pt>
  </dgm:ptLst>
  <dgm:cxnLst>
    <dgm:cxn modelId="{E770C86C-C84C-4F36-9EEE-4EB9DEE9FA2B}" type="presOf" srcId="{5CA8DFBA-5E93-425D-A354-C3F1C1D4214F}" destId="{DCD05425-B2FA-4E6C-A051-701DC6965DCD}" srcOrd="0" destOrd="0" presId="urn:microsoft.com/office/officeart/2008/layout/VerticalCurvedList"/>
    <dgm:cxn modelId="{C64217C0-121B-419F-AD13-40449C62A54B}" type="presOf" srcId="{FB070573-980E-424E-9C77-00E22EFD757B}" destId="{F479D152-8708-41BA-8332-5DE99235BB5B}" srcOrd="0" destOrd="0" presId="urn:microsoft.com/office/officeart/2008/layout/VerticalCurvedList"/>
    <dgm:cxn modelId="{E1C8F4E0-DA42-4C12-8655-F1C4B70A7DF9}" type="presOf" srcId="{7994DFBA-546D-4EDD-BD02-CD9941EA9929}" destId="{556F2DA5-8274-4BF8-9CC9-0668B7ED35EE}" srcOrd="0" destOrd="0" presId="urn:microsoft.com/office/officeart/2008/layout/VerticalCurvedList"/>
    <dgm:cxn modelId="{843A750F-4300-4362-8712-F6EA725E6263}" type="presOf" srcId="{8F0860C0-F9CB-4356-82BA-E8A14CB0EDAD}" destId="{B9EF4D47-7D5B-41F5-82FD-B5106634BDD9}" srcOrd="0" destOrd="0" presId="urn:microsoft.com/office/officeart/2008/layout/VerticalCurvedList"/>
    <dgm:cxn modelId="{1F89BE5E-F214-47A6-A962-F86A99823844}" type="presOf" srcId="{8744047C-55C0-4111-A34F-E2FA9BF1709C}" destId="{AA7402CD-D5D7-4324-A58C-7A5591DECC03}" srcOrd="0" destOrd="1" presId="urn:microsoft.com/office/officeart/2008/layout/VerticalCurvedList"/>
    <dgm:cxn modelId="{950EF232-ACEE-4DF2-97DD-858E9F2B7820}" type="presOf" srcId="{C1B03E81-F901-4622-8D1C-D651B215D8F0}" destId="{8677D49B-7C76-4F76-9E05-0865BC41E11A}" srcOrd="0" destOrd="0" presId="urn:microsoft.com/office/officeart/2008/layout/VerticalCurvedList"/>
    <dgm:cxn modelId="{CB503C4A-5490-49AB-9BFF-7D15FE107255}" srcId="{7994DFBA-546D-4EDD-BD02-CD9941EA9929}" destId="{5CA8DFBA-5E93-425D-A354-C3F1C1D4214F}" srcOrd="5" destOrd="0" parTransId="{2E82FE62-B7AA-421C-8FFE-B7242CC7C669}" sibTransId="{8F13943C-174E-40B4-9BC2-F1735269D1E0}"/>
    <dgm:cxn modelId="{0F6A2C11-45D8-442B-ACD3-A1A9C02170FB}" srcId="{7994DFBA-546D-4EDD-BD02-CD9941EA9929}" destId="{1311CE00-4C41-4313-9202-8899DE7B297A}" srcOrd="0" destOrd="0" parTransId="{07D771A7-4E3F-4E5E-9A12-95BA9E8A70AE}" sibTransId="{FB070573-980E-424E-9C77-00E22EFD757B}"/>
    <dgm:cxn modelId="{0EBFABB8-0DF2-4EFE-83D2-DB115CB79BDD}" srcId="{7994DFBA-546D-4EDD-BD02-CD9941EA9929}" destId="{C1B03E81-F901-4622-8D1C-D651B215D8F0}" srcOrd="4" destOrd="0" parTransId="{1F1F0E29-506A-4C41-872E-5969657D8000}" sibTransId="{DAF33ACE-D822-4764-B696-E96D302A3807}"/>
    <dgm:cxn modelId="{D6EE8986-9BF2-4AF1-81B4-5F223FEB73D1}" type="presOf" srcId="{0570860B-C2D1-4F1B-B564-CA532569D3A3}" destId="{029EB6CE-214C-4CCC-8F84-31E959A6673A}" srcOrd="0" destOrd="0" presId="urn:microsoft.com/office/officeart/2008/layout/VerticalCurvedList"/>
    <dgm:cxn modelId="{A00ED3BD-9067-4D83-A403-76FC13969DC5}" type="presOf" srcId="{1311CE00-4C41-4313-9202-8899DE7B297A}" destId="{FC98A51C-E4CA-4CC7-B25E-A191DF7293A4}" srcOrd="0" destOrd="0" presId="urn:microsoft.com/office/officeart/2008/layout/VerticalCurvedList"/>
    <dgm:cxn modelId="{CDFF1110-38BA-4B02-AF6D-049A9C32EE4D}" type="presOf" srcId="{3C647568-03CA-4ABF-AE6E-A9CAD6EF556E}" destId="{AA7402CD-D5D7-4324-A58C-7A5591DECC03}" srcOrd="0" destOrd="0" presId="urn:microsoft.com/office/officeart/2008/layout/VerticalCurvedList"/>
    <dgm:cxn modelId="{F0DAAFB4-013F-4D97-AA64-968096EA4C3D}" srcId="{7994DFBA-546D-4EDD-BD02-CD9941EA9929}" destId="{6C1E3C56-01BF-4631-959F-4319722A0972}" srcOrd="7" destOrd="0" parTransId="{63BE3BDA-CC0E-4A99-AD8D-F05D43E2C8D7}" sibTransId="{A97F7482-2EDB-4CF7-824E-12ECB6847C6F}"/>
    <dgm:cxn modelId="{4CC32B1F-FBFA-4703-8204-815EEAECF1B8}" srcId="{7994DFBA-546D-4EDD-BD02-CD9941EA9929}" destId="{0570860B-C2D1-4F1B-B564-CA532569D3A3}" srcOrd="6" destOrd="0" parTransId="{A89AAFA8-8C83-46D0-B410-BBDDE20DA253}" sibTransId="{9F4A9FE4-815B-484B-9CE4-0DDFE6A39E9F}"/>
    <dgm:cxn modelId="{F118287A-870A-48D6-BD37-D053DA641B97}" srcId="{3C647568-03CA-4ABF-AE6E-A9CAD6EF556E}" destId="{8744047C-55C0-4111-A34F-E2FA9BF1709C}" srcOrd="0" destOrd="0" parTransId="{5AA07A06-273F-48F9-99FC-A6997029E5A2}" sibTransId="{61606414-8B8D-4E35-A454-840F337BBBE8}"/>
    <dgm:cxn modelId="{62F9AD70-3010-4124-87C4-357A523BB0E7}" type="presOf" srcId="{FA3A2720-AC0B-42A9-9372-4D6C7F733A6B}" destId="{E510837A-E64F-4CE2-AC73-C6082C607762}" srcOrd="0" destOrd="0" presId="urn:microsoft.com/office/officeart/2008/layout/VerticalCurvedList"/>
    <dgm:cxn modelId="{FD9C951F-21F8-4980-A45A-E6D76B2F2A16}" srcId="{7994DFBA-546D-4EDD-BD02-CD9941EA9929}" destId="{FA3A2720-AC0B-42A9-9372-4D6C7F733A6B}" srcOrd="1" destOrd="0" parTransId="{6565C965-E36E-475F-AFE4-97A5E6C40591}" sibTransId="{A9D337F9-4F6E-4646-B589-FED2CC8F4243}"/>
    <dgm:cxn modelId="{4014D6E6-E7E6-4CD5-B50D-1E18611847C1}" srcId="{7994DFBA-546D-4EDD-BD02-CD9941EA9929}" destId="{3C647568-03CA-4ABF-AE6E-A9CAD6EF556E}" srcOrd="2" destOrd="0" parTransId="{5836947B-F204-4A6C-8CEF-55270F84AC5B}" sibTransId="{2AE016B9-F038-4D13-A34B-B27102BCE8A7}"/>
    <dgm:cxn modelId="{B316D656-597F-42A4-8B18-F6FFB89E46BA}" srcId="{7994DFBA-546D-4EDD-BD02-CD9941EA9929}" destId="{8F0860C0-F9CB-4356-82BA-E8A14CB0EDAD}" srcOrd="3" destOrd="0" parTransId="{36E456DE-A017-412F-8AF1-CD9E79700714}" sibTransId="{9CBA5E5B-8556-4B16-936D-E88DE3E5C657}"/>
    <dgm:cxn modelId="{BC831928-B6E1-4563-8A2C-33A661BBA951}" type="presParOf" srcId="{556F2DA5-8274-4BF8-9CC9-0668B7ED35EE}" destId="{3005E914-F110-4563-8D78-FEE75B91D15C}" srcOrd="0" destOrd="0" presId="urn:microsoft.com/office/officeart/2008/layout/VerticalCurvedList"/>
    <dgm:cxn modelId="{1DE63C3B-E67B-4842-8C6E-0DF3C70DFF81}" type="presParOf" srcId="{3005E914-F110-4563-8D78-FEE75B91D15C}" destId="{35EECEE6-C39C-4DEB-8B66-50C518D2E79A}" srcOrd="0" destOrd="0" presId="urn:microsoft.com/office/officeart/2008/layout/VerticalCurvedList"/>
    <dgm:cxn modelId="{106222C9-2C86-4D30-BAC3-7A50D45FE98B}" type="presParOf" srcId="{35EECEE6-C39C-4DEB-8B66-50C518D2E79A}" destId="{AF008360-C426-4A64-A5E5-2A2A7C48352B}" srcOrd="0" destOrd="0" presId="urn:microsoft.com/office/officeart/2008/layout/VerticalCurvedList"/>
    <dgm:cxn modelId="{7E86C7A8-72D6-42DA-8C3A-5660F66BEF45}" type="presParOf" srcId="{35EECEE6-C39C-4DEB-8B66-50C518D2E79A}" destId="{F479D152-8708-41BA-8332-5DE99235BB5B}" srcOrd="1" destOrd="0" presId="urn:microsoft.com/office/officeart/2008/layout/VerticalCurvedList"/>
    <dgm:cxn modelId="{FC6545B4-61BB-4C3A-A221-71B68011BFA0}" type="presParOf" srcId="{35EECEE6-C39C-4DEB-8B66-50C518D2E79A}" destId="{45635B1C-C8EA-4CA6-B7C0-AE94266256C6}" srcOrd="2" destOrd="0" presId="urn:microsoft.com/office/officeart/2008/layout/VerticalCurvedList"/>
    <dgm:cxn modelId="{F11821BA-6A2E-4494-8765-DC8B0B9A7A0F}" type="presParOf" srcId="{35EECEE6-C39C-4DEB-8B66-50C518D2E79A}" destId="{029D4B02-5342-4EB3-8644-D61D1129D331}" srcOrd="3" destOrd="0" presId="urn:microsoft.com/office/officeart/2008/layout/VerticalCurvedList"/>
    <dgm:cxn modelId="{18D0FF6A-09C3-480B-AFA3-F615C7D93260}" type="presParOf" srcId="{3005E914-F110-4563-8D78-FEE75B91D15C}" destId="{FC98A51C-E4CA-4CC7-B25E-A191DF7293A4}" srcOrd="1" destOrd="0" presId="urn:microsoft.com/office/officeart/2008/layout/VerticalCurvedList"/>
    <dgm:cxn modelId="{03B0709C-6239-4D02-8497-93B08FF4B76C}" type="presParOf" srcId="{3005E914-F110-4563-8D78-FEE75B91D15C}" destId="{B55B8638-25C5-4054-90C7-CB89C555997B}" srcOrd="2" destOrd="0" presId="urn:microsoft.com/office/officeart/2008/layout/VerticalCurvedList"/>
    <dgm:cxn modelId="{D3DF68B9-7CC6-4FAC-BD13-83E9C7FB35D9}" type="presParOf" srcId="{B55B8638-25C5-4054-90C7-CB89C555997B}" destId="{B39FD893-6017-4D6D-86AB-B3E55FDCCE47}" srcOrd="0" destOrd="0" presId="urn:microsoft.com/office/officeart/2008/layout/VerticalCurvedList"/>
    <dgm:cxn modelId="{AD7A0EAA-9F23-4B65-A27A-CC37C45874AB}" type="presParOf" srcId="{3005E914-F110-4563-8D78-FEE75B91D15C}" destId="{E510837A-E64F-4CE2-AC73-C6082C607762}" srcOrd="3" destOrd="0" presId="urn:microsoft.com/office/officeart/2008/layout/VerticalCurvedList"/>
    <dgm:cxn modelId="{C63E7B15-2F7A-40BC-ABA9-E7639BEBE8D3}" type="presParOf" srcId="{3005E914-F110-4563-8D78-FEE75B91D15C}" destId="{B0D5C9BE-D151-4F41-AD19-953AC02E1B03}" srcOrd="4" destOrd="0" presId="urn:microsoft.com/office/officeart/2008/layout/VerticalCurvedList"/>
    <dgm:cxn modelId="{89BE05AF-6146-4BC4-A564-C17D317BC499}" type="presParOf" srcId="{B0D5C9BE-D151-4F41-AD19-953AC02E1B03}" destId="{E7E8ED97-C0CC-42E0-A82B-BA2E055DAF80}" srcOrd="0" destOrd="0" presId="urn:microsoft.com/office/officeart/2008/layout/VerticalCurvedList"/>
    <dgm:cxn modelId="{3489381A-B951-4911-A60C-94007BB0F1F0}" type="presParOf" srcId="{3005E914-F110-4563-8D78-FEE75B91D15C}" destId="{AA7402CD-D5D7-4324-A58C-7A5591DECC03}" srcOrd="5" destOrd="0" presId="urn:microsoft.com/office/officeart/2008/layout/VerticalCurvedList"/>
    <dgm:cxn modelId="{4DFEF8A6-9347-4554-BCE5-D40079F3D124}" type="presParOf" srcId="{3005E914-F110-4563-8D78-FEE75B91D15C}" destId="{175A1871-559C-4C25-AA0B-66D2EE7FC213}" srcOrd="6" destOrd="0" presId="urn:microsoft.com/office/officeart/2008/layout/VerticalCurvedList"/>
    <dgm:cxn modelId="{EEEDE813-DCD9-4879-B7CB-62EA3354C850}" type="presParOf" srcId="{175A1871-559C-4C25-AA0B-66D2EE7FC213}" destId="{780F67CA-543C-469A-9A71-E7D9DB693D30}" srcOrd="0" destOrd="0" presId="urn:microsoft.com/office/officeart/2008/layout/VerticalCurvedList"/>
    <dgm:cxn modelId="{863570AB-5529-4A5D-A73C-745D10D5A63D}" type="presParOf" srcId="{3005E914-F110-4563-8D78-FEE75B91D15C}" destId="{B9EF4D47-7D5B-41F5-82FD-B5106634BDD9}" srcOrd="7" destOrd="0" presId="urn:microsoft.com/office/officeart/2008/layout/VerticalCurvedList"/>
    <dgm:cxn modelId="{050E75E8-9392-4163-8042-C3E28F49F191}" type="presParOf" srcId="{3005E914-F110-4563-8D78-FEE75B91D15C}" destId="{9C7F01AD-CB72-46C4-94A8-2A38AFB06760}" srcOrd="8" destOrd="0" presId="urn:microsoft.com/office/officeart/2008/layout/VerticalCurvedList"/>
    <dgm:cxn modelId="{819A6048-6902-4230-B4A6-1F2449462AE0}" type="presParOf" srcId="{9C7F01AD-CB72-46C4-94A8-2A38AFB06760}" destId="{2268D9F6-AB76-401C-B480-E1497A377C3D}" srcOrd="0" destOrd="0" presId="urn:microsoft.com/office/officeart/2008/layout/VerticalCurvedList"/>
    <dgm:cxn modelId="{0AD0308F-0996-4AE3-AD99-6E65684EFFC7}" type="presParOf" srcId="{3005E914-F110-4563-8D78-FEE75B91D15C}" destId="{8677D49B-7C76-4F76-9E05-0865BC41E11A}" srcOrd="9" destOrd="0" presId="urn:microsoft.com/office/officeart/2008/layout/VerticalCurvedList"/>
    <dgm:cxn modelId="{E59DD6CF-0FA0-4ABF-814A-DB9B3268F425}" type="presParOf" srcId="{3005E914-F110-4563-8D78-FEE75B91D15C}" destId="{84260B30-002C-4FB4-9DFB-45F3283937D1}" srcOrd="10" destOrd="0" presId="urn:microsoft.com/office/officeart/2008/layout/VerticalCurvedList"/>
    <dgm:cxn modelId="{3A59C3D4-5B11-4F47-9098-79434D530585}" type="presParOf" srcId="{84260B30-002C-4FB4-9DFB-45F3283937D1}" destId="{F370A266-FA90-47B6-8E01-621CD2FBFF46}" srcOrd="0" destOrd="0" presId="urn:microsoft.com/office/officeart/2008/layout/VerticalCurvedList"/>
    <dgm:cxn modelId="{EAEFC2EF-CC17-43CA-A467-7F6B30D1A8AE}" type="presParOf" srcId="{3005E914-F110-4563-8D78-FEE75B91D15C}" destId="{DCD05425-B2FA-4E6C-A051-701DC6965DCD}" srcOrd="11" destOrd="0" presId="urn:microsoft.com/office/officeart/2008/layout/VerticalCurvedList"/>
    <dgm:cxn modelId="{4BAAA299-7137-4266-ACA5-1C9D963E17F9}" type="presParOf" srcId="{3005E914-F110-4563-8D78-FEE75B91D15C}" destId="{19F69A93-C8D0-4705-AC44-9A96411353EF}" srcOrd="12" destOrd="0" presId="urn:microsoft.com/office/officeart/2008/layout/VerticalCurvedList"/>
    <dgm:cxn modelId="{A57CBC59-1686-4CBF-8C1C-09A58880A754}" type="presParOf" srcId="{19F69A93-C8D0-4705-AC44-9A96411353EF}" destId="{46465DE9-FA16-48AC-99A7-EDB309E9D6B0}" srcOrd="0" destOrd="0" presId="urn:microsoft.com/office/officeart/2008/layout/VerticalCurvedList"/>
    <dgm:cxn modelId="{83151ECA-D066-43B1-8079-AD35550C692C}" type="presParOf" srcId="{3005E914-F110-4563-8D78-FEE75B91D15C}" destId="{029EB6CE-214C-4CCC-8F84-31E959A6673A}" srcOrd="13" destOrd="0" presId="urn:microsoft.com/office/officeart/2008/layout/VerticalCurvedList"/>
    <dgm:cxn modelId="{7DCF75CC-1011-42FA-9ECB-161EBF177ECD}" type="presParOf" srcId="{3005E914-F110-4563-8D78-FEE75B91D15C}" destId="{F70655BF-F483-4C08-A2AA-7BEBC5A45CF2}" srcOrd="14" destOrd="0" presId="urn:microsoft.com/office/officeart/2008/layout/VerticalCurvedList"/>
    <dgm:cxn modelId="{5273ED45-5078-4D13-A506-AD8370E0A84F}" type="presParOf" srcId="{F70655BF-F483-4C08-A2AA-7BEBC5A45CF2}" destId="{8F69B7B4-A6EF-4719-B9F0-EF88018E90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03EE-F685-4B91-BD43-8C87C74B76C9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CDEB-6EAD-4ACA-8FEC-7B6FF055A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37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Dan sreće i Dan pripovijedanja; radionica pisanja bajke/priče</a:t>
            </a:r>
            <a:r>
              <a:rPr lang="hr-HR" baseline="0" dirty="0" smtClean="0"/>
              <a:t> prema predlošku te natjecanje u pripovijedanju </a:t>
            </a:r>
          </a:p>
          <a:p>
            <a:r>
              <a:rPr lang="hr-HR" baseline="0" dirty="0" smtClean="0"/>
              <a:t>Radni naziv budućeg projekta na razini RH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2455-5BAF-4E37-9F24-701CF820DD0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38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"Rekoh, ne porekoh" koristili smo </a:t>
            </a:r>
            <a:r>
              <a:rPr lang="hr-HR" dirty="0" err="1" smtClean="0"/>
              <a:t>flipbook</a:t>
            </a:r>
            <a:r>
              <a:rPr lang="hr-HR" dirty="0" smtClean="0"/>
              <a:t> (pisanje bajki i priča, natjecanje u pripovijedanju istih, ilustriranje tih priča i objava uz korištenje </a:t>
            </a:r>
            <a:r>
              <a:rPr lang="hr-HR" dirty="0" err="1" smtClean="0"/>
              <a:t>flipbooka</a:t>
            </a:r>
            <a:r>
              <a:rPr lang="hr-HR" dirty="0" smtClean="0"/>
              <a:t>) </a:t>
            </a:r>
          </a:p>
          <a:p>
            <a:r>
              <a:rPr lang="hr-HR" dirty="0" smtClean="0"/>
              <a:t>Kreiranje e-knjiga od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lektoriraninih</a:t>
            </a:r>
            <a:r>
              <a:rPr lang="hr-HR" baseline="0" dirty="0" smtClean="0"/>
              <a:t> i ilustriranih tekstova</a:t>
            </a:r>
          </a:p>
          <a:p>
            <a:r>
              <a:rPr lang="hr-HR" baseline="0" dirty="0" err="1" smtClean="0"/>
              <a:t>Flipbook</a:t>
            </a:r>
            <a:r>
              <a:rPr lang="hr-HR" baseline="0" dirty="0" smtClean="0"/>
              <a:t> radionicu održala informatičarka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2455-5BAF-4E37-9F24-701CF820DD0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0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680310"/>
            <a:ext cx="7772400" cy="763525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596540"/>
            <a:ext cx="6400800" cy="122164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2D88-781C-4590-8A7A-8B1FDDA3579E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4773-2EC3-408C-B1C1-FABE09BA741F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A50A-7146-478D-9878-5341A75F9A5C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DAC5-35C0-4549-A487-9E38FDCA45A4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428444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55B6-8E04-48EF-9629-DAD1844ACE69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62B0-0F6E-4B60-9624-16746E36532D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36DA-379D-4B68-BA0D-C17C0624CF90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90E-F765-4532-B64C-68D171ABA548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FE87-724B-4D5C-9DFD-7E0F10EB4BB5}" type="datetime1">
              <a:rPr lang="hr-HR" smtClean="0"/>
              <a:t>31.10.2014.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6A6F-A69A-4093-89C7-6534935A548B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464A-4938-4701-A289-2FF60632AB55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ECB-416A-47D3-B302-43E9B8A2180A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DB2F-4BEF-46BF-B9B1-427D60F57A41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Renata Papec, dipl.inf.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a48.edu.glogster.com/sretan-boi-marina-i-ena-8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s-iksakcinskog-ivanec.skole.hr/info2_0manija/projek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s-iksakcinskog-ivanec.skole.hr/?news_id=145#mod_new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os-iksakcinskog-ivanec.skole.hr/?news_hk=1&amp;news_id=228&amp;mshow=290#mod_new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87" y="222195"/>
            <a:ext cx="8454998" cy="76352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hr-HR" b="1" dirty="0"/>
              <a:t>Primjena novih medija u obrazovnom procesu 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6488668"/>
            <a:ext cx="754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268-EABB-4A98-80E6-09EB6DA8FE3F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7080" y="1749245"/>
            <a:ext cx="7272924" cy="506792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Najpopularniji socijalizacijski </a:t>
            </a:r>
            <a:r>
              <a:rPr lang="hr-HR" dirty="0" err="1">
                <a:solidFill>
                  <a:schemeClr val="tx1"/>
                </a:solidFill>
              </a:rPr>
              <a:t>webovi</a:t>
            </a:r>
            <a:r>
              <a:rPr lang="hr-HR" dirty="0">
                <a:solidFill>
                  <a:schemeClr val="tx1"/>
                </a:solidFill>
              </a:rPr>
              <a:t> (društveni softveri) su </a:t>
            </a:r>
            <a:r>
              <a:rPr lang="hr-HR" dirty="0" err="1">
                <a:solidFill>
                  <a:schemeClr val="tx1"/>
                </a:solidFill>
              </a:rPr>
              <a:t>Facebook</a:t>
            </a:r>
            <a:r>
              <a:rPr lang="hr-HR" dirty="0">
                <a:solidFill>
                  <a:schemeClr val="tx1"/>
                </a:solidFill>
              </a:rPr>
              <a:t> i </a:t>
            </a:r>
            <a:r>
              <a:rPr lang="hr-HR" dirty="0" err="1">
                <a:solidFill>
                  <a:schemeClr val="tx1"/>
                </a:solidFill>
              </a:rPr>
              <a:t>MySpace</a:t>
            </a:r>
            <a:r>
              <a:rPr lang="hr-HR" dirty="0">
                <a:solidFill>
                  <a:schemeClr val="tx1"/>
                </a:solidFill>
              </a:rPr>
              <a:t> kao osnovnu namjenu imaju razmjenu znanja i iskustava među korisnicima.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Omogućuju </a:t>
            </a:r>
            <a:r>
              <a:rPr lang="hr-HR" dirty="0">
                <a:solidFill>
                  <a:schemeClr val="tx1"/>
                </a:solidFill>
              </a:rPr>
              <a:t>socijalno umrežavanje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Uz njih se koriste alati za suradnju i razmjenu ideja, kreativno učenje, razmjenu medija, izradu materijala za učenje, sustava za upravljanje učenjem, edukativne igrice te alati koji objedinjuju više skupina.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4AC8-7585-4BDF-8137-185A57F55D9E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785" y="2665475"/>
            <a:ext cx="6777317" cy="350897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Pojedini alati  mogli bi se klasificirati u više skupina, a mogućnosti njihovog uključivanja u obrazovni proces zapravo su neograničene i ovise o kreativnosti učenika i učitelja.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44D-22F9-44BD-BABC-A743ED085D20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0605" y="680310"/>
            <a:ext cx="7848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Podjela Web 2.0 alata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prema kategoriji alata: </a:t>
            </a:r>
          </a:p>
        </p:txBody>
      </p:sp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951498090"/>
              </p:ext>
            </p:extLst>
          </p:nvPr>
        </p:nvGraphicFramePr>
        <p:xfrm>
          <a:off x="2123728" y="1810695"/>
          <a:ext cx="6096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7B2D-039D-43C3-99FA-1AA3D5319EA7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559675" cy="39608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dirty="0" smtClean="0">
                <a:solidFill>
                  <a:schemeClr val="tx1"/>
                </a:solidFill>
              </a:rPr>
              <a:t>Web 2.0 alati su besplatni i svima dostupni i mogu se vrlo dobro koristiti u školi kao nadopuna klasičnoj nastavi te u svim ostalim oblicima izvannastavnih aktivnosti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710-1888-4F88-A2F2-559D13E8020F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Plakati i </a:t>
            </a:r>
            <a:r>
              <a:rPr lang="hr-HR" dirty="0" err="1" smtClean="0"/>
              <a:t>posteri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70" y="1749245"/>
            <a:ext cx="8229600" cy="4428444"/>
          </a:xfrm>
        </p:spPr>
        <p:txBody>
          <a:bodyPr/>
          <a:lstStyle/>
          <a:p>
            <a:endParaRPr lang="hr-HR" dirty="0" smtClean="0"/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Plakati i posteri često su zadaci koje zadajemo učenicima.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Web 2.0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 alati pružaju mogućnost izrade plakata i postera online te u nekim alatima i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 mogućnost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 ispisa</a:t>
            </a:r>
            <a:b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7907-5BD5-41D4-8A9D-6E0BE01A7562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Wordlt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jednostavan alat za izradu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postera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Sadržava veliki izbor oblika koji dolaze nasumično, podržava sva slova, ima mnoštvo fontova.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 uradite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poster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tada vas traži e mail da vam pošalje link s vašim oblikom. </a:t>
            </a:r>
          </a:p>
        </p:txBody>
      </p:sp>
      <p:pic>
        <p:nvPicPr>
          <p:cNvPr id="4" name="Picture 2" descr="C:\Users\KNJIZNICA\Desktop\worditou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1425" y="4336106"/>
            <a:ext cx="4971002" cy="24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572000" y="680310"/>
            <a:ext cx="320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accent6"/>
                </a:solidFill>
              </a:rPr>
              <a:t>Oblak</a:t>
            </a:r>
            <a:r>
              <a:rPr lang="hr-HR" sz="3200" b="1" dirty="0" smtClean="0">
                <a:solidFill>
                  <a:schemeClr val="accent6"/>
                </a:solidFill>
              </a:rPr>
              <a:t> </a:t>
            </a:r>
            <a:r>
              <a:rPr lang="hr-HR" sz="3200" dirty="0" smtClean="0">
                <a:solidFill>
                  <a:schemeClr val="accent6"/>
                </a:solidFill>
              </a:rPr>
              <a:t>riječi</a:t>
            </a:r>
            <a:endParaRPr lang="hr-HR" sz="3200" dirty="0">
              <a:solidFill>
                <a:schemeClr val="accent6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A462-9FD0-4465-8607-0C39055C0DAE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Wordle</a:t>
            </a:r>
            <a:r>
              <a:rPr lang="hr-HR" dirty="0">
                <a:solidFill>
                  <a:schemeClr val="tx1"/>
                </a:solidFill>
              </a:rPr>
              <a:t> zgoda alat koji daje mogućnost odabira raznih fontova, pozadina i podržava naša slova.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6015" y="2937138"/>
            <a:ext cx="5515674" cy="36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727-6FC0-45FA-A7C7-833B0DA9F4BD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2360065"/>
            <a:ext cx="8229600" cy="4428444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Multimedijski alat za izradu postera koji sadržava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- tekstualni dio, vizualni(slikovni dio), audio dio,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hiperveze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i animacije.</a:t>
            </a:r>
          </a:p>
          <a:p>
            <a:pPr marL="0" indent="0">
              <a:buNone/>
            </a:pPr>
            <a:endParaRPr lang="vi-VN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ima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cijelu zajednicu korisnika koji međusobno dijele, pronalaze, izrađuju i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upu</a:t>
            </a:r>
            <a:r>
              <a:rPr lang="hr-HR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ćuju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jedni druge kako nešto napraviti.</a:t>
            </a:r>
          </a:p>
          <a:p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38644" y="1138425"/>
            <a:ext cx="3482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Glogster</a:t>
            </a:r>
            <a:endParaRPr lang="hr-HR" sz="3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B056-515B-4087-B866-B39FE72504F1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Klasičnom pismu trebalo je nekoliko tjedana da stigne na drugi kraj svijeta, dok danas možemo poslati animiranu čestitku, i trenutak kasnije, mogu je pogledati naši prijatelji na drugom kraju svijeta.</a:t>
            </a:r>
          </a:p>
          <a:p>
            <a:endParaRPr lang="hr-HR" dirty="0"/>
          </a:p>
        </p:txBody>
      </p:sp>
      <p:pic>
        <p:nvPicPr>
          <p:cNvPr id="2050" name="Picture 2" descr="C:\Users\Renata\Desktop\5llzWZd9sTUWXo5KX1H0-6l31sb3oeqscshcm70itka0-me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949" y="3537443"/>
            <a:ext cx="2290575" cy="31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F667-6FBE-478E-9DDA-94614384CBCC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NJIZNICA\Desktop\glogst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9540" y="1596540"/>
            <a:ext cx="4672208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1B43-7C46-4704-80F0-D133FF856928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3310" y="833015"/>
            <a:ext cx="822960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</a:t>
            </a:r>
            <a:r>
              <a:rPr lang="hr-HR" dirty="0" smtClean="0"/>
              <a:t>lod </a:t>
            </a:r>
            <a:r>
              <a:rPr lang="hr-HR" dirty="0"/>
              <a:t>suradnje </a:t>
            </a:r>
            <a:r>
              <a:rPr lang="hr-HR" dirty="0" smtClean="0"/>
              <a:t>informatičarke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/>
              <a:t>i školske </a:t>
            </a:r>
            <a:r>
              <a:rPr lang="hr-HR" dirty="0" smtClean="0"/>
              <a:t>knjižničarke 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835" y="2512770"/>
            <a:ext cx="3861043" cy="289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6721-1FFD-4027-A75E-9C1BBA35E184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Lino-</a:t>
            </a:r>
            <a:r>
              <a:rPr lang="hr-HR" b="1" dirty="0" err="1"/>
              <a:t>it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2665475"/>
            <a:ext cx="8229600" cy="4428444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Lino-it- je ljepljiva ploča, pano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Zanimljiv alat koji može služiti u razne svrhe. 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ano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na koji stavljate obavijesti, uratke učenika ili možda sadržaje neke obrađene teme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Zalijepiti se mogu papirići  s tekstualnim sadržajem , video snimke, dokumenti, fotografije i sl.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7521-C808-4411-8188-EBCF97F3E00D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52" y="1597025"/>
            <a:ext cx="791577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61A5-EAC0-4C80-B453-95A97C94A918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4130" y="68031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Edukativne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2970885"/>
            <a:ext cx="8229600" cy="442844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Ovaj alat je od dosada isprobanih alata najbolji.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Nakon </a:t>
            </a:r>
            <a:r>
              <a:rPr lang="hr-HR" dirty="0" err="1">
                <a:solidFill>
                  <a:schemeClr val="tx1"/>
                </a:solidFill>
              </a:rPr>
              <a:t>logiranja</a:t>
            </a:r>
            <a:r>
              <a:rPr lang="hr-HR" dirty="0">
                <a:solidFill>
                  <a:schemeClr val="tx1"/>
                </a:solidFill>
              </a:rPr>
              <a:t> sastavite  pitanja ( višestruki odabir odgovora, točno- netočno, pitanje-odgovor i još neke mogućnosti</a:t>
            </a:r>
            <a:r>
              <a:rPr lang="hr-HR" dirty="0" smtClean="0">
                <a:solidFill>
                  <a:schemeClr val="tx1"/>
                </a:solidFill>
              </a:rPr>
              <a:t>).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Možete sastaviti 15 pitanja.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Nakon </a:t>
            </a:r>
            <a:r>
              <a:rPr lang="hr-HR" dirty="0">
                <a:solidFill>
                  <a:schemeClr val="tx1"/>
                </a:solidFill>
              </a:rPr>
              <a:t>toga odabirete igru koju želite. I sve je gotovo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Mogućnost </a:t>
            </a:r>
            <a:r>
              <a:rPr lang="hr-HR" dirty="0">
                <a:solidFill>
                  <a:schemeClr val="tx1"/>
                </a:solidFill>
              </a:rPr>
              <a:t>slanja </a:t>
            </a:r>
            <a:r>
              <a:rPr lang="hr-HR" dirty="0" err="1">
                <a:solidFill>
                  <a:schemeClr val="tx1"/>
                </a:solidFill>
              </a:rPr>
              <a:t>mailom</a:t>
            </a:r>
            <a:r>
              <a:rPr lang="hr-HR" dirty="0">
                <a:solidFill>
                  <a:schemeClr val="tx1"/>
                </a:solidFill>
              </a:rPr>
              <a:t>, ugradnje na stranicu ili </a:t>
            </a:r>
            <a:r>
              <a:rPr lang="hr-HR" dirty="0" err="1">
                <a:solidFill>
                  <a:schemeClr val="tx1"/>
                </a:solidFill>
              </a:rPr>
              <a:t>blog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655" y="1291130"/>
            <a:ext cx="5761219" cy="15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23A0-47A0-46E2-96B9-6C48E22CFAD9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70" y="1901950"/>
            <a:ext cx="8136904" cy="471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/>
                </a:solidFill>
              </a:rPr>
              <a:t>Pokrenut </a:t>
            </a:r>
            <a:r>
              <a:rPr lang="hr-HR" dirty="0">
                <a:solidFill>
                  <a:schemeClr val="tx1"/>
                </a:solidFill>
              </a:rPr>
              <a:t>je 2010. godine i </a:t>
            </a:r>
            <a:r>
              <a:rPr lang="hr-HR" dirty="0" smtClean="0">
                <a:solidFill>
                  <a:schemeClr val="tx1"/>
                </a:solidFill>
              </a:rPr>
              <a:t>ima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</a:rPr>
              <a:t>više </a:t>
            </a:r>
            <a:r>
              <a:rPr lang="hr-HR" dirty="0">
                <a:solidFill>
                  <a:schemeClr val="tx1"/>
                </a:solidFill>
              </a:rPr>
              <a:t>od </a:t>
            </a:r>
            <a:r>
              <a:rPr lang="hr-HR" dirty="0" smtClean="0">
                <a:solidFill>
                  <a:schemeClr val="tx1"/>
                </a:solidFill>
              </a:rPr>
              <a:t>100.000 </a:t>
            </a:r>
            <a:r>
              <a:rPr lang="hr-HR" dirty="0">
                <a:solidFill>
                  <a:schemeClr val="tx1"/>
                </a:solidFill>
              </a:rPr>
              <a:t>registriranih korisnika </a:t>
            </a:r>
            <a:endParaRPr lang="hr-HR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</a:rPr>
              <a:t>iz </a:t>
            </a:r>
            <a:r>
              <a:rPr lang="hr-HR" dirty="0">
                <a:solidFill>
                  <a:schemeClr val="tx1"/>
                </a:solidFill>
              </a:rPr>
              <a:t>više od </a:t>
            </a:r>
            <a:r>
              <a:rPr lang="hr-HR" dirty="0" smtClean="0">
                <a:solidFill>
                  <a:schemeClr val="tx1"/>
                </a:solidFill>
              </a:rPr>
              <a:t>200 </a:t>
            </a:r>
            <a:r>
              <a:rPr lang="hr-HR" dirty="0">
                <a:solidFill>
                  <a:schemeClr val="tx1"/>
                </a:solidFill>
              </a:rPr>
              <a:t>zemalja, </a:t>
            </a:r>
            <a:endParaRPr lang="hr-HR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</a:rPr>
              <a:t>oko </a:t>
            </a:r>
            <a:r>
              <a:rPr lang="hr-HR" dirty="0">
                <a:solidFill>
                  <a:schemeClr val="tx1"/>
                </a:solidFill>
              </a:rPr>
              <a:t>2</a:t>
            </a:r>
            <a:r>
              <a:rPr lang="hr-HR" dirty="0" smtClean="0">
                <a:solidFill>
                  <a:schemeClr val="tx1"/>
                </a:solidFill>
              </a:rPr>
              <a:t>00.000 </a:t>
            </a:r>
            <a:r>
              <a:rPr lang="hr-HR" dirty="0">
                <a:solidFill>
                  <a:schemeClr val="tx1"/>
                </a:solidFill>
              </a:rPr>
              <a:t>primjeraka obrazovnih sadržaja za dijeljenje i igranje kroz </a:t>
            </a:r>
            <a:r>
              <a:rPr lang="hr-HR" dirty="0" smtClean="0">
                <a:solidFill>
                  <a:schemeClr val="tx1"/>
                </a:solidFill>
              </a:rPr>
              <a:t>pedesetak </a:t>
            </a:r>
            <a:r>
              <a:rPr lang="hr-HR" dirty="0">
                <a:solidFill>
                  <a:schemeClr val="tx1"/>
                </a:solidFill>
              </a:rPr>
              <a:t>interaktivnih multimedijskih </a:t>
            </a:r>
            <a:r>
              <a:rPr lang="hr-HR" dirty="0" smtClean="0">
                <a:solidFill>
                  <a:schemeClr val="tx1"/>
                </a:solidFill>
              </a:rPr>
              <a:t>igara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</a:rPr>
              <a:t>preveden na 12 jezika, sa sadržajima na 100 jezika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2BF3-1472-4D52-97A3-34E92880FB61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9893" y="1597025"/>
            <a:ext cx="2948339" cy="4427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05F-64B3-43C6-96F3-1569BAC38C10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err="1"/>
              <a:t>FlipSneck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 </a:t>
            </a:r>
            <a:endParaRPr lang="hr-HR" b="1" dirty="0"/>
          </a:p>
          <a:p>
            <a:r>
              <a:rPr lang="hr-HR" dirty="0" smtClean="0">
                <a:solidFill>
                  <a:schemeClr val="tx1"/>
                </a:solidFill>
              </a:rPr>
              <a:t>Alat </a:t>
            </a:r>
            <a:r>
              <a:rPr lang="hr-HR" dirty="0">
                <a:solidFill>
                  <a:schemeClr val="tx1"/>
                </a:solidFill>
              </a:rPr>
              <a:t>za izradu knjiga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Dokumente od kojih želite načiniti knjigu </a:t>
            </a:r>
            <a:r>
              <a:rPr lang="hr-HR" dirty="0" smtClean="0">
                <a:solidFill>
                  <a:schemeClr val="tx1"/>
                </a:solidFill>
              </a:rPr>
              <a:t>izradite </a:t>
            </a:r>
            <a:r>
              <a:rPr lang="hr-HR" dirty="0">
                <a:solidFill>
                  <a:schemeClr val="tx1"/>
                </a:solidFill>
              </a:rPr>
              <a:t>u </a:t>
            </a:r>
            <a:r>
              <a:rPr lang="hr-HR" dirty="0" smtClean="0">
                <a:solidFill>
                  <a:schemeClr val="tx1"/>
                </a:solidFill>
              </a:rPr>
              <a:t>Word-u, </a:t>
            </a:r>
            <a:r>
              <a:rPr lang="hr-HR" dirty="0">
                <a:solidFill>
                  <a:schemeClr val="tx1"/>
                </a:solidFill>
              </a:rPr>
              <a:t>PowerPoint ili bilo </a:t>
            </a:r>
            <a:r>
              <a:rPr lang="hr-HR" dirty="0" smtClean="0">
                <a:solidFill>
                  <a:schemeClr val="tx1"/>
                </a:solidFill>
              </a:rPr>
              <a:t>kojem drugom </a:t>
            </a:r>
            <a:r>
              <a:rPr lang="hr-HR" dirty="0">
                <a:solidFill>
                  <a:schemeClr val="tx1"/>
                </a:solidFill>
              </a:rPr>
              <a:t>Office-</a:t>
            </a:r>
            <a:r>
              <a:rPr lang="hr-HR" dirty="0" err="1">
                <a:solidFill>
                  <a:schemeClr val="tx1"/>
                </a:solidFill>
              </a:rPr>
              <a:t>ov</a:t>
            </a:r>
            <a:r>
              <a:rPr lang="hr-HR" dirty="0">
                <a:solidFill>
                  <a:schemeClr val="tx1"/>
                </a:solidFill>
              </a:rPr>
              <a:t> dokument.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Zatim ga morate </a:t>
            </a:r>
            <a:r>
              <a:rPr lang="hr-HR" dirty="0">
                <a:solidFill>
                  <a:schemeClr val="tx1"/>
                </a:solidFill>
              </a:rPr>
              <a:t>snimiti u PDF-u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Umetnete </a:t>
            </a:r>
            <a:r>
              <a:rPr lang="hr-HR" dirty="0">
                <a:solidFill>
                  <a:schemeClr val="tx1"/>
                </a:solidFill>
              </a:rPr>
              <a:t>ga ovim alatom i listate knjigu.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043-85C0-4E8B-9474-5E8855BF76BE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NJIZNICA\Desktop\rekoh ne porekoh\IMG_1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70" y="2360065"/>
            <a:ext cx="3894130" cy="2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NJIZNICA\Desktop\rekoh ne porekoh\pripovijedanje\IMG_1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410" y="3429000"/>
            <a:ext cx="3893401" cy="25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6"/>
          <p:cNvSpPr>
            <a:spLocks noGrp="1"/>
          </p:cNvSpPr>
          <p:nvPr>
            <p:ph type="title"/>
          </p:nvPr>
        </p:nvSpPr>
        <p:spPr>
          <a:xfrm>
            <a:off x="1517900" y="985720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chemeClr val="accent6">
                    <a:lumMod val="75000"/>
                  </a:schemeClr>
                </a:solidFill>
              </a:rPr>
              <a:t>„Rekoh, ne porekoh” </a:t>
            </a:r>
            <a:r>
              <a:rPr lang="hr-H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r-H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2510-31EA-4919-B063-E33B880FEE39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NJIZNICA\Desktop\rekoh ne porekoh\flipbook\slanje\IMG_2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75" y="2240236"/>
            <a:ext cx="3351275" cy="22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s-iksakcinskog-ivanec.skole.hr/upload/os-iksakcinskog-ivanec/images/newsimg/228/pol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42" y="4039820"/>
            <a:ext cx="3410412" cy="20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B3DF-5643-474B-A703-31C41290B26D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Tulum s(l)ova – </a:t>
            </a:r>
            <a:r>
              <a:rPr lang="hr-HR" dirty="0" err="1"/>
              <a:t>Skype</a:t>
            </a:r>
            <a:endParaRPr lang="hr-HR" dirty="0"/>
          </a:p>
        </p:txBody>
      </p:sp>
      <p:pic>
        <p:nvPicPr>
          <p:cNvPr id="4" name="Picture 2" descr="G:\Tulum s(l)ova\projekt 2011_12\izvješća s noćenja\noćenje 2011 ivanec\noćenje ivanec, slike\DSC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6835" y="2360065"/>
            <a:ext cx="440740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997-E9B8-4E88-A093-4D6773FAA8FC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42844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Kako je informatička pismenost, a s njome i upotreba </a:t>
            </a:r>
            <a:r>
              <a:rPr lang="hr-HR" dirty="0" err="1">
                <a:solidFill>
                  <a:schemeClr val="tx1"/>
                </a:solidFill>
              </a:rPr>
              <a:t>interneta</a:t>
            </a:r>
            <a:r>
              <a:rPr lang="hr-HR" dirty="0">
                <a:solidFill>
                  <a:schemeClr val="tx1"/>
                </a:solidFill>
              </a:rPr>
              <a:t>, iznimno važna za napredak nove generacije djece, </a:t>
            </a:r>
            <a:r>
              <a:rPr lang="hr-HR" dirty="0" smtClean="0">
                <a:solidFill>
                  <a:schemeClr val="tx1"/>
                </a:solidFill>
              </a:rPr>
              <a:t>obrazovanjem </a:t>
            </a:r>
            <a:r>
              <a:rPr lang="hr-HR" dirty="0">
                <a:solidFill>
                  <a:schemeClr val="tx1"/>
                </a:solidFill>
              </a:rPr>
              <a:t>djece i roditelja možemo smanjiti moguće štetne posljedice susretanja s opasnostima na </a:t>
            </a:r>
            <a:r>
              <a:rPr lang="hr-HR" dirty="0" err="1">
                <a:solidFill>
                  <a:schemeClr val="tx1"/>
                </a:solidFill>
              </a:rPr>
              <a:t>internetu</a:t>
            </a:r>
            <a:r>
              <a:rPr lang="hr-HR" dirty="0">
                <a:solidFill>
                  <a:schemeClr val="tx1"/>
                </a:solidFill>
              </a:rPr>
              <a:t>. 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U OŠ „Ivan Kukuljević </a:t>
            </a:r>
            <a:r>
              <a:rPr lang="hr-HR" dirty="0" err="1">
                <a:solidFill>
                  <a:schemeClr val="tx1"/>
                </a:solidFill>
              </a:rPr>
              <a:t>Sakcinski</a:t>
            </a:r>
            <a:r>
              <a:rPr lang="hr-HR" dirty="0">
                <a:solidFill>
                  <a:schemeClr val="tx1"/>
                </a:solidFill>
              </a:rPr>
              <a:t>“ u Ivancu, već </a:t>
            </a:r>
            <a:r>
              <a:rPr lang="hr-HR" dirty="0" smtClean="0">
                <a:solidFill>
                  <a:schemeClr val="tx1"/>
                </a:solidFill>
              </a:rPr>
              <a:t>7 </a:t>
            </a:r>
            <a:r>
              <a:rPr lang="hr-HR" dirty="0">
                <a:solidFill>
                  <a:schemeClr val="tx1"/>
                </a:solidFill>
              </a:rPr>
              <a:t>godina sudjelujemo u programu sigurnosti na </a:t>
            </a:r>
            <a:r>
              <a:rPr lang="hr-HR" dirty="0" err="1">
                <a:solidFill>
                  <a:schemeClr val="tx1"/>
                </a:solidFill>
              </a:rPr>
              <a:t>internetu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55B6-8E04-48EF-9629-DAD1844ACE69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48" y="2432823"/>
            <a:ext cx="8229600" cy="44284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Informacijske i komunikacijske tehnologije (ICT) utkane su i primjenjivane u svakom segmentu života i rada čovječanstva.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Ta </a:t>
            </a:r>
            <a:r>
              <a:rPr lang="hr-HR" dirty="0">
                <a:solidFill>
                  <a:schemeClr val="tx1"/>
                </a:solidFill>
              </a:rPr>
              <a:t>činjenica nam objašnjava značaj i veliki utjecaj alata koji nam ICT pruža na sam obrazovni proces i to od vrtićke dobi pa sve do visokoškolskog obrazovanja.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6488668"/>
            <a:ext cx="7836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4372-0B21-41D5-9043-36DB5BC33FBF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965" y="2360065"/>
            <a:ext cx="8229600" cy="442844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 obrazovanjem smo započeli prije </a:t>
            </a:r>
            <a:r>
              <a:rPr lang="hr-HR" dirty="0" smtClean="0">
                <a:solidFill>
                  <a:schemeClr val="tx1"/>
                </a:solidFill>
              </a:rPr>
              <a:t>7 godina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Tada </a:t>
            </a:r>
            <a:r>
              <a:rPr lang="hr-HR" dirty="0">
                <a:solidFill>
                  <a:schemeClr val="tx1"/>
                </a:solidFill>
              </a:rPr>
              <a:t>smo predavanja o sigurnom korištenju </a:t>
            </a:r>
            <a:r>
              <a:rPr lang="hr-HR" dirty="0" err="1">
                <a:solidFill>
                  <a:schemeClr val="tx1"/>
                </a:solidFill>
              </a:rPr>
              <a:t>interneta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održale </a:t>
            </a:r>
            <a:r>
              <a:rPr lang="hr-HR" dirty="0">
                <a:solidFill>
                  <a:schemeClr val="tx1"/>
                </a:solidFill>
              </a:rPr>
              <a:t>učenicima od 5. do 8. razreda te njihovim roditeljima.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Nakon toga, svake godine posebno predavanje održimo učenicima 5. razreda i njihovim </a:t>
            </a:r>
            <a:r>
              <a:rPr lang="hr-HR" dirty="0" smtClean="0">
                <a:solidFill>
                  <a:schemeClr val="tx1"/>
                </a:solidFill>
              </a:rPr>
              <a:t>roditeljima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55B6-8E04-48EF-9629-DAD1844ACE69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Proveden </a:t>
            </a:r>
            <a:r>
              <a:rPr lang="hr-HR" dirty="0">
                <a:solidFill>
                  <a:schemeClr val="tx1"/>
                </a:solidFill>
              </a:rPr>
              <a:t>je niz aktivnosti na satovima </a:t>
            </a:r>
            <a:r>
              <a:rPr lang="hr-HR" dirty="0" smtClean="0">
                <a:solidFill>
                  <a:schemeClr val="tx1"/>
                </a:solidFill>
              </a:rPr>
              <a:t>informatike i u knjižnici </a:t>
            </a:r>
            <a:r>
              <a:rPr lang="hr-HR" dirty="0">
                <a:solidFill>
                  <a:schemeClr val="tx1"/>
                </a:solidFill>
              </a:rPr>
              <a:t>kojima se djeca i roditelji obrazuju o sigurnom korištenju </a:t>
            </a:r>
            <a:r>
              <a:rPr lang="hr-HR" dirty="0" err="1">
                <a:solidFill>
                  <a:schemeClr val="tx1"/>
                </a:solidFill>
              </a:rPr>
              <a:t>interneta</a:t>
            </a:r>
            <a:r>
              <a:rPr lang="hr-HR" dirty="0">
                <a:solidFill>
                  <a:schemeClr val="tx1"/>
                </a:solidFill>
              </a:rPr>
              <a:t> te zaštiti osobnih podataka, posebice na društvenim mrežama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U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holu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 škole postavljen je pano te su izrađeni plakati kojima se ukazuje na važnost zaštite osobnih podataka. 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Pano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i plakati izrađeni su tako da bi bili što razumljiviji za učenike osnovne škole i vizualno privlačni kako bi zainteresirali djecu, ali i roditelje. 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55B6-8E04-48EF-9629-DAD1844ACE69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7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Važni materijali se nalaze i na mrežnim stranicama škole.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55B6-8E04-48EF-9629-DAD1844ACE69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80" y="2665475"/>
            <a:ext cx="2901395" cy="21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295" y="2970885"/>
            <a:ext cx="4256220" cy="31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5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2665475"/>
            <a:ext cx="7016195" cy="4581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</a:rPr>
              <a:t>Korištenjem novih medija postignuta je veće motiviranost, učenici su shvatili da nije bit samo pronaći informacije nego te informacije na pravilan način upotrijebiti i pretvoriti u znanje. </a:t>
            </a:r>
          </a:p>
          <a:p>
            <a:endParaRPr lang="en-US" dirty="0" smtClean="0"/>
          </a:p>
        </p:txBody>
      </p:sp>
      <p:sp>
        <p:nvSpPr>
          <p:cNvPr id="2" name="TekstniOkvir 1"/>
          <p:cNvSpPr txBox="1"/>
          <p:nvPr/>
        </p:nvSpPr>
        <p:spPr>
          <a:xfrm>
            <a:off x="1" y="6377833"/>
            <a:ext cx="975396" cy="480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3044950" y="985720"/>
            <a:ext cx="473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6"/>
                </a:solidFill>
              </a:rPr>
              <a:t>Zaključak:</a:t>
            </a:r>
            <a:endParaRPr lang="hr-HR" sz="2800" dirty="0">
              <a:solidFill>
                <a:schemeClr val="accent6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5625-3D9F-44D4-BC5E-B234399C7618}" type="datetime1">
              <a:rPr lang="hr-HR" smtClean="0"/>
              <a:t>31.10.2014.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260" y="2054655"/>
            <a:ext cx="8695034" cy="4581149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Svjedoci smo današnje sve opće potrebe za 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   e-uključenošću </a:t>
            </a:r>
            <a:r>
              <a:rPr lang="hr-HR" dirty="0">
                <a:solidFill>
                  <a:schemeClr val="tx1"/>
                </a:solidFill>
              </a:rPr>
              <a:t>i e –povezanošću koji nam upravo ona </a:t>
            </a:r>
            <a:r>
              <a:rPr lang="hr-HR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   omogućuje </a:t>
            </a:r>
            <a:r>
              <a:rPr lang="hr-HR" dirty="0">
                <a:solidFill>
                  <a:schemeClr val="tx1"/>
                </a:solidFill>
              </a:rPr>
              <a:t>ali i potražuje. </a:t>
            </a:r>
          </a:p>
          <a:p>
            <a:r>
              <a:rPr lang="hr-HR" dirty="0">
                <a:solidFill>
                  <a:schemeClr val="tx1"/>
                </a:solidFill>
              </a:rPr>
              <a:t>Najsnažnije sredstvo u obrazovanju danas je sigurno Internet i mogućnosti koje on pruža. Sa jedne strane on stvara a sa druge zadovoljava čovjekovu prirodnu znatiželju i želju za znanjem</a:t>
            </a:r>
            <a:endParaRPr lang="en-US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AD53-1589-42DA-9723-BB64C15A091A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Pojam Web alati u posljednje se vrijeme vrlo često spominje u krugovima ljudi čiji su interesi vezani uz upotrebu IKT tehnologija.</a:t>
            </a:r>
          </a:p>
          <a:p>
            <a:r>
              <a:rPr lang="hr-HR" dirty="0">
                <a:solidFill>
                  <a:schemeClr val="tx1"/>
                </a:solidFill>
              </a:rPr>
              <a:t>Što su web alati? </a:t>
            </a:r>
          </a:p>
          <a:p>
            <a:r>
              <a:rPr lang="hr-HR" dirty="0">
                <a:solidFill>
                  <a:schemeClr val="tx1"/>
                </a:solidFill>
              </a:rPr>
              <a:t>Koja je razlika između web1.0 – web 2.0 – web 3.0 alata</a:t>
            </a:r>
          </a:p>
          <a:p>
            <a:r>
              <a:rPr lang="hr-HR" dirty="0">
                <a:solidFill>
                  <a:schemeClr val="tx1"/>
                </a:solidFill>
              </a:rPr>
              <a:t>Koje su njihove prednosti? </a:t>
            </a:r>
          </a:p>
          <a:p>
            <a:r>
              <a:rPr lang="hr-HR" dirty="0">
                <a:solidFill>
                  <a:schemeClr val="tx1"/>
                </a:solidFill>
              </a:rPr>
              <a:t>Kako se mogu koristiti u nastavi?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r>
              <a:rPr lang="hr-HR" dirty="0"/>
              <a:t>Web alati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95CD-C298-4B92-AC74-9334F3387F7F}" type="datetime1">
              <a:rPr lang="hr-HR" smtClean="0"/>
              <a:t>31.10.2014.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785" y="2360065"/>
            <a:ext cx="6777317" cy="350897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e postoji ni jedna definicija koja točno definira navedene pojmove</a:t>
            </a:r>
          </a:p>
          <a:p>
            <a:r>
              <a:rPr lang="hr-HR" dirty="0">
                <a:solidFill>
                  <a:schemeClr val="tx1"/>
                </a:solidFill>
              </a:rPr>
              <a:t>kod web 1.0 </a:t>
            </a:r>
            <a:r>
              <a:rPr lang="hr-HR" dirty="0" smtClean="0">
                <a:solidFill>
                  <a:schemeClr val="tx1"/>
                </a:solidFill>
              </a:rPr>
              <a:t>korisnici su samo pasivni konzumenti gotovih sadržaja</a:t>
            </a:r>
          </a:p>
          <a:p>
            <a:r>
              <a:rPr lang="hr-HR" dirty="0">
                <a:solidFill>
                  <a:schemeClr val="tx1"/>
                </a:solidFill>
              </a:rPr>
              <a:t>kod web </a:t>
            </a:r>
            <a:r>
              <a:rPr lang="hr-HR" dirty="0" smtClean="0">
                <a:solidFill>
                  <a:schemeClr val="tx1"/>
                </a:solidFill>
              </a:rPr>
              <a:t>2.0 korisnici mogu objavljivati i pridonijeti općem napretku</a:t>
            </a:r>
          </a:p>
          <a:p>
            <a:r>
              <a:rPr lang="hr-HR" dirty="0">
                <a:solidFill>
                  <a:schemeClr val="tx1"/>
                </a:solidFill>
              </a:rPr>
              <a:t>w</a:t>
            </a:r>
            <a:r>
              <a:rPr lang="hr-HR" dirty="0" smtClean="0">
                <a:solidFill>
                  <a:schemeClr val="tx1"/>
                </a:solidFill>
              </a:rPr>
              <a:t>eb 3.0 će se više bazira na mobitelima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A7BE-5FCC-43B2-9CF4-629662627F10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059785" y="2054655"/>
            <a:ext cx="7056900" cy="427583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Web 2.0 je trend u World Wide Web tehnologiji koja korisnicima</a:t>
            </a:r>
            <a:r>
              <a:rPr lang="vi-VN" dirty="0">
                <a:solidFill>
                  <a:schemeClr val="tx1"/>
                </a:solidFill>
              </a:rPr>
              <a:t>  </a:t>
            </a:r>
            <a:r>
              <a:rPr lang="hr-HR" dirty="0" smtClean="0">
                <a:solidFill>
                  <a:schemeClr val="tx1"/>
                </a:solidFill>
              </a:rPr>
              <a:t>omogućava sudjelovanje u kreiranju sadržaja weba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Podrazumijeva  interaktivnu dvosmjernu komunikaciju između korisnika i računala te korisnika   i drugih korisnika čime korisnik od pasivnog postaje aktivni sudionik </a:t>
            </a:r>
            <a:r>
              <a:rPr lang="vi-VN" dirty="0" smtClean="0">
                <a:solidFill>
                  <a:schemeClr val="tx1"/>
                </a:solidFill>
              </a:rPr>
              <a:t>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Osnovne </a:t>
            </a:r>
            <a:r>
              <a:rPr lang="hr-HR" dirty="0">
                <a:solidFill>
                  <a:schemeClr val="tx1"/>
                </a:solidFill>
              </a:rPr>
              <a:t>karakteristike Web 2.0 su otvorenost, sloboda i kolektivna inteligencija.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419295" y="374900"/>
            <a:ext cx="7024744" cy="11430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/>
              <a:t>Web 2.0 alati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F101-4E1C-4668-A27C-E439FD2E4550}" type="datetime1">
              <a:rPr lang="hr-HR" smtClean="0"/>
              <a:t>31.10.2014.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2490" y="2512770"/>
            <a:ext cx="6777317" cy="350897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Korisnici mogu koristiti aplikacije u potpunosti kroz web preglednik – dakle web se definira kao platforma te imaju kontrolu nad podacima na nekoj stranici. </a:t>
            </a:r>
          </a:p>
          <a:p>
            <a:r>
              <a:rPr lang="hr-HR" dirty="0">
                <a:solidFill>
                  <a:schemeClr val="tx1"/>
                </a:solidFill>
              </a:rPr>
              <a:t>Zatim, sama arhitektura Web-a 2.0 potiče korisnike da tijekom korištenja daju svoj prilog nekom Web sadržaju ili aplikaciji. 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FCB1-9188-425F-8AC8-B6B72BC629DC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785" y="2207360"/>
            <a:ext cx="6777317" cy="42758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Postoje mnogi alati koji se koriste za e-obrazovanje.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Alati </a:t>
            </a:r>
            <a:r>
              <a:rPr lang="hr-HR" dirty="0">
                <a:solidFill>
                  <a:schemeClr val="tx1"/>
                </a:solidFill>
              </a:rPr>
              <a:t>za komunikaciju (</a:t>
            </a:r>
            <a:r>
              <a:rPr lang="hr-HR" dirty="0" err="1">
                <a:solidFill>
                  <a:schemeClr val="tx1"/>
                </a:solidFill>
              </a:rPr>
              <a:t>eng</a:t>
            </a:r>
            <a:r>
              <a:rPr lang="hr-HR" dirty="0">
                <a:solidFill>
                  <a:schemeClr val="tx1"/>
                </a:solidFill>
              </a:rPr>
              <a:t>. </a:t>
            </a:r>
            <a:r>
              <a:rPr lang="hr-HR" dirty="0" err="1">
                <a:solidFill>
                  <a:schemeClr val="tx1"/>
                </a:solidFill>
              </a:rPr>
              <a:t>social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networking</a:t>
            </a:r>
            <a:r>
              <a:rPr lang="hr-HR" dirty="0">
                <a:solidFill>
                  <a:schemeClr val="tx1"/>
                </a:solidFill>
              </a:rPr>
              <a:t>) su postali sinonim za Web 2.0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Oni označavaju aktivno sudjelovanje u virtualnim zajednicama tj. skupina korisnika zajedničkih interesa okupljena oko nekog internetskog servisa (</a:t>
            </a:r>
            <a:r>
              <a:rPr lang="hr-HR" dirty="0" err="1">
                <a:solidFill>
                  <a:schemeClr val="tx1"/>
                </a:solidFill>
              </a:rPr>
              <a:t>blogovi</a:t>
            </a:r>
            <a:r>
              <a:rPr lang="hr-HR" dirty="0">
                <a:solidFill>
                  <a:schemeClr val="tx1"/>
                </a:solidFill>
              </a:rPr>
              <a:t>, forumi, itd.).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2873-976B-459F-8605-F3A85C49B14D}" type="datetime1">
              <a:rPr lang="hr-HR" smtClean="0"/>
              <a:t>31.10.2014.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Renata Papec, dipl.inf.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1263</Words>
  <Application>Microsoft Office PowerPoint</Application>
  <PresentationFormat>On-screen Show (4:3)</PresentationFormat>
  <Paragraphs>166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  Primjena novih medija u obrazovnom procesu  </vt:lpstr>
      <vt:lpstr>Plod suradnje informatičarke  i školske knjižničarke </vt:lpstr>
      <vt:lpstr>PowerPoint Presentation</vt:lpstr>
      <vt:lpstr>PowerPoint Presentation</vt:lpstr>
      <vt:lpstr>Web alati</vt:lpstr>
      <vt:lpstr>PowerPoint Presentation</vt:lpstr>
      <vt:lpstr>Web 2.0 alati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Plakati i posteri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Lino-it </vt:lpstr>
      <vt:lpstr>PowerPoint Presentation</vt:lpstr>
      <vt:lpstr>Edukativne igre</vt:lpstr>
      <vt:lpstr>PowerPoint Presentation</vt:lpstr>
      <vt:lpstr>PowerPoint Presentation</vt:lpstr>
      <vt:lpstr>FlipSneck</vt:lpstr>
      <vt:lpstr>„Rekoh, ne porekoh”  </vt:lpstr>
      <vt:lpstr>PowerPoint Presentation</vt:lpstr>
      <vt:lpstr>Tulum s(l)ova – Skype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Boris</cp:lastModifiedBy>
  <cp:revision>68</cp:revision>
  <dcterms:created xsi:type="dcterms:W3CDTF">2013-08-21T19:17:07Z</dcterms:created>
  <dcterms:modified xsi:type="dcterms:W3CDTF">2014-10-31T11:57:30Z</dcterms:modified>
</cp:coreProperties>
</file>