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0" r:id="rId3"/>
    <p:sldId id="273" r:id="rId4"/>
    <p:sldId id="259" r:id="rId5"/>
    <p:sldId id="261" r:id="rId6"/>
    <p:sldId id="264" r:id="rId7"/>
    <p:sldId id="266" r:id="rId8"/>
    <p:sldId id="265" r:id="rId9"/>
    <p:sldId id="263" r:id="rId10"/>
    <p:sldId id="262" r:id="rId11"/>
    <p:sldId id="269" r:id="rId12"/>
    <p:sldId id="268" r:id="rId13"/>
    <p:sldId id="271"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222"/>
    <a:srgbClr val="CCECFF"/>
    <a:srgbClr val="E0EDFC"/>
    <a:srgbClr val="E1EBF7"/>
    <a:srgbClr val="DDE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60" y="510"/>
      </p:cViewPr>
      <p:guideLst>
        <p:guide orient="horz" pos="2160"/>
        <p:guide pos="2880"/>
      </p:guideLst>
    </p:cSldViewPr>
  </p:slideViewPr>
  <p:notesTextViewPr>
    <p:cViewPr>
      <p:scale>
        <a:sx n="1" d="1"/>
        <a:sy n="1" d="1"/>
      </p:scale>
      <p:origin x="0" y="0"/>
    </p:cViewPr>
  </p:notesTextViewPr>
  <p:notesViewPr>
    <p:cSldViewPr>
      <p:cViewPr>
        <p:scale>
          <a:sx n="110" d="100"/>
          <a:sy n="110" d="100"/>
        </p:scale>
        <p:origin x="-166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00088-1838-46DD-87D6-C076A4BB4449}" type="datetimeFigureOut">
              <a:rPr lang="en-US" smtClean="0"/>
              <a:t>10/31/2014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3A6670-7E01-4A18-A909-1B8FE26AC4E0}" type="slidenum">
              <a:rPr lang="en-US" smtClean="0"/>
              <a:t>‹#›</a:t>
            </a:fld>
            <a:endParaRPr lang="en-US"/>
          </a:p>
        </p:txBody>
      </p:sp>
    </p:spTree>
    <p:extLst>
      <p:ext uri="{BB962C8B-B14F-4D97-AF65-F5344CB8AC3E}">
        <p14:creationId xmlns:p14="http://schemas.microsoft.com/office/powerpoint/2010/main" val="352688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slide includes project logo, slogan and LLP logo. Presenter can add name, venue and date in the space provided.</a:t>
            </a:r>
            <a:endParaRPr lang="en-US" dirty="0"/>
          </a:p>
        </p:txBody>
      </p:sp>
      <p:sp>
        <p:nvSpPr>
          <p:cNvPr id="4" name="Slide Number Placeholder 3"/>
          <p:cNvSpPr>
            <a:spLocks noGrp="1"/>
          </p:cNvSpPr>
          <p:nvPr>
            <p:ph type="sldNum" sz="quarter" idx="10"/>
          </p:nvPr>
        </p:nvSpPr>
        <p:spPr/>
        <p:txBody>
          <a:bodyPr/>
          <a:lstStyle/>
          <a:p>
            <a:fld id="{403A6670-7E01-4A18-A909-1B8FE26AC4E0}" type="slidenum">
              <a:rPr lang="en-US" smtClean="0"/>
              <a:t>1</a:t>
            </a:fld>
            <a:endParaRPr lang="en-US"/>
          </a:p>
        </p:txBody>
      </p:sp>
    </p:spTree>
    <p:extLst>
      <p:ext uri="{BB962C8B-B14F-4D97-AF65-F5344CB8AC3E}">
        <p14:creationId xmlns:p14="http://schemas.microsoft.com/office/powerpoint/2010/main" val="1405004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When the school year is over, evaluation and revision of the methodology will take place. The data and evaluation report will produce a series of discoveries about the best practice for using e-artefacts in in learning and teaching of national literatures to enhance literacies, to improve student motivation, engagement and self-efficacy and to improve knowledge of national literatures and their role in European culture. These discoveries will be used to refine the AMORES methodology used in learning and teaching, and to create an improved online course for teachers on how to use the AMORES methodology in practice. The revised methodology will therefore consist of exemplars of good practice</a:t>
            </a:r>
            <a:r>
              <a:rPr lang="en-GB" dirty="0" smtClean="0"/>
              <a:t>:</a:t>
            </a:r>
            <a:r>
              <a:rPr lang="en-GB" sz="1200" kern="1200" dirty="0" smtClean="0">
                <a:solidFill>
                  <a:schemeClr val="tx1"/>
                </a:solidFill>
                <a:effectLst/>
                <a:latin typeface="+mn-lt"/>
                <a:ea typeface="+mn-ea"/>
                <a:cs typeface="+mn-cs"/>
              </a:rPr>
              <a:t> example materials produced as outputs from WP3 and a series of guidance materials for teachers using e-artefacts.</a:t>
            </a:r>
          </a:p>
          <a:p>
            <a:endParaRPr lang="en-GB" dirty="0"/>
          </a:p>
          <a:p>
            <a:r>
              <a:rPr lang="en-GB" dirty="0" smtClean="0"/>
              <a:t>The picture shows a part of a group artefact created by teachers at the teachers’ workshop in the UK.</a:t>
            </a:r>
            <a:endParaRPr lang="en-US" dirty="0"/>
          </a:p>
        </p:txBody>
      </p:sp>
      <p:sp>
        <p:nvSpPr>
          <p:cNvPr id="4" name="Slide Number Placeholder 3"/>
          <p:cNvSpPr>
            <a:spLocks noGrp="1"/>
          </p:cNvSpPr>
          <p:nvPr>
            <p:ph type="sldNum" sz="quarter" idx="10"/>
          </p:nvPr>
        </p:nvSpPr>
        <p:spPr/>
        <p:txBody>
          <a:bodyPr/>
          <a:lstStyle/>
          <a:p>
            <a:fld id="{403A6670-7E01-4A18-A909-1B8FE26AC4E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53034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make sure the project is carried out successfully, other activities must be carried out as well. </a:t>
            </a:r>
          </a:p>
          <a:p>
            <a:endParaRPr lang="en-US" dirty="0"/>
          </a:p>
          <a:p>
            <a:r>
              <a:rPr lang="en-US" dirty="0" smtClean="0"/>
              <a:t>The </a:t>
            </a:r>
            <a:r>
              <a:rPr lang="en-US" b="1" dirty="0" smtClean="0"/>
              <a:t>dissemination</a:t>
            </a:r>
            <a:r>
              <a:rPr lang="en-US" dirty="0" smtClean="0"/>
              <a:t> package </a:t>
            </a:r>
            <a:r>
              <a:rPr lang="en-GB" dirty="0" smtClean="0"/>
              <a:t>aims to valorise project </a:t>
            </a:r>
            <a:r>
              <a:rPr lang="en-GB" dirty="0"/>
              <a:t>outcomes at the national and European level. Dissemination is a continuous process throughout the project, raising the awareness of the project from the upset and encouraging the uptake of the methodology among teachers, parents, psychologists, and policy makers</a:t>
            </a:r>
            <a:r>
              <a:rPr lang="en-GB" dirty="0" smtClean="0"/>
              <a:t>.</a:t>
            </a:r>
          </a:p>
          <a:p>
            <a:endParaRPr lang="en-GB" dirty="0"/>
          </a:p>
          <a:p>
            <a:r>
              <a:rPr lang="en-GB" dirty="0" smtClean="0"/>
              <a:t>The </a:t>
            </a:r>
            <a:r>
              <a:rPr lang="en-GB" b="1" dirty="0" smtClean="0"/>
              <a:t>quality assurance </a:t>
            </a:r>
            <a:r>
              <a:rPr lang="en-GB" dirty="0" smtClean="0"/>
              <a:t>package aims to determine </a:t>
            </a:r>
            <a:r>
              <a:rPr lang="en-GB" dirty="0"/>
              <a:t>whether project delivery processes are working correctly, to judge the effectiveness of the project, to check whether products developed are doing what they were designed to do and assess project impact. </a:t>
            </a:r>
            <a:endParaRPr lang="en-GB" dirty="0" smtClean="0"/>
          </a:p>
          <a:p>
            <a:endParaRPr lang="en-GB" dirty="0"/>
          </a:p>
          <a:p>
            <a:r>
              <a:rPr lang="en-GB" dirty="0" smtClean="0"/>
              <a:t>The </a:t>
            </a:r>
            <a:r>
              <a:rPr lang="en-GB" b="1" dirty="0" smtClean="0"/>
              <a:t>exploitation</a:t>
            </a:r>
            <a:r>
              <a:rPr lang="en-GB" dirty="0" smtClean="0"/>
              <a:t> package involves </a:t>
            </a:r>
            <a:r>
              <a:rPr lang="en-GB" dirty="0"/>
              <a:t>all the necessary actions for allowing the project to go on after the funding period and ensure the sustainability of the project through replication and multiplication of project results.</a:t>
            </a:r>
            <a:endParaRPr lang="en-US" dirty="0" smtClean="0"/>
          </a:p>
          <a:p>
            <a:endParaRPr lang="en-US" dirty="0"/>
          </a:p>
          <a:p>
            <a:r>
              <a:rPr lang="en-US" dirty="0" smtClean="0"/>
              <a:t>The picture shows teachers from Sweden who are participating in the project and their students. The picture was used in the Swedish press coverage of AMORES.</a:t>
            </a:r>
          </a:p>
          <a:p>
            <a:endParaRPr lang="en-US" dirty="0"/>
          </a:p>
          <a:p>
            <a:endParaRPr lang="en-US" dirty="0"/>
          </a:p>
        </p:txBody>
      </p:sp>
      <p:sp>
        <p:nvSpPr>
          <p:cNvPr id="4" name="Slide Number Placeholder 3"/>
          <p:cNvSpPr>
            <a:spLocks noGrp="1"/>
          </p:cNvSpPr>
          <p:nvPr>
            <p:ph type="sldNum" sz="quarter" idx="10"/>
          </p:nvPr>
        </p:nvSpPr>
        <p:spPr/>
        <p:txBody>
          <a:bodyPr/>
          <a:lstStyle/>
          <a:p>
            <a:fld id="{403A6670-7E01-4A18-A909-1B8FE26AC4E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30340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of the project will be to help children develop a love of literature through digital collaboration and creativity. </a:t>
            </a:r>
          </a:p>
          <a:p>
            <a:r>
              <a:rPr lang="en-GB" dirty="0" smtClean="0"/>
              <a:t>Despite the not very encouraging statistics on children’s reading habits from the beginning of the presentation, the situation is quite different when it comes to children using ICT. </a:t>
            </a:r>
            <a:r>
              <a:rPr lang="en-GB" dirty="0"/>
              <a:t>For example, a survey conducted in 2011 by the EU Kids Online network showed that 9-16 year old internet users spend 88 minutes per day online, on average</a:t>
            </a:r>
            <a:r>
              <a:rPr lang="en-GB" dirty="0" smtClean="0"/>
              <a:t>. </a:t>
            </a:r>
          </a:p>
          <a:p>
            <a:r>
              <a:rPr lang="en-GB" dirty="0"/>
              <a:t>Students are motivated and engaged when methodologies used in the classroom are based on the co-creation of content and sharing this work through wider dissemination across the internet. </a:t>
            </a:r>
            <a:endParaRPr lang="en-US" dirty="0"/>
          </a:p>
          <a:p>
            <a:pPr lvl="0"/>
            <a:r>
              <a:rPr lang="en-GB" dirty="0" smtClean="0"/>
              <a:t>All </a:t>
            </a:r>
            <a:r>
              <a:rPr lang="en-GB" dirty="0"/>
              <a:t>teachers agree that the </a:t>
            </a:r>
            <a:r>
              <a:rPr lang="en-GB" b="1" dirty="0"/>
              <a:t>use of ICT could help raise the level of students’ interest in their national literature</a:t>
            </a:r>
            <a:r>
              <a:rPr lang="en-GB" dirty="0" smtClean="0"/>
              <a:t>.</a:t>
            </a:r>
          </a:p>
          <a:p>
            <a:pPr lvl="0"/>
            <a:endParaRPr lang="en-GB" dirty="0"/>
          </a:p>
          <a:p>
            <a:pPr lvl="0"/>
            <a:r>
              <a:rPr lang="en-GB" dirty="0" smtClean="0"/>
              <a:t>The picture shows a child in Croatia reading in the school playground.</a:t>
            </a:r>
            <a:endParaRPr lang="en-US" dirty="0"/>
          </a:p>
        </p:txBody>
      </p:sp>
      <p:sp>
        <p:nvSpPr>
          <p:cNvPr id="4" name="Slide Number Placeholder 3"/>
          <p:cNvSpPr>
            <a:spLocks noGrp="1"/>
          </p:cNvSpPr>
          <p:nvPr>
            <p:ph type="sldNum" sz="quarter" idx="10"/>
          </p:nvPr>
        </p:nvSpPr>
        <p:spPr/>
        <p:txBody>
          <a:bodyPr/>
          <a:lstStyle/>
          <a:p>
            <a:fld id="{403A6670-7E01-4A18-A909-1B8FE26AC4E0}" type="slidenum">
              <a:rPr lang="en-US" smtClean="0"/>
              <a:t>12</a:t>
            </a:fld>
            <a:endParaRPr lang="en-US"/>
          </a:p>
        </p:txBody>
      </p:sp>
    </p:spTree>
    <p:extLst>
      <p:ext uri="{BB962C8B-B14F-4D97-AF65-F5344CB8AC3E}">
        <p14:creationId xmlns:p14="http://schemas.microsoft.com/office/powerpoint/2010/main" val="3530340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poster selected as the official project poster at the steering group meeting in Greece. </a:t>
            </a:r>
          </a:p>
          <a:p>
            <a:endParaRPr lang="en-US" dirty="0"/>
          </a:p>
          <a:p>
            <a:r>
              <a:rPr lang="en-US" dirty="0" smtClean="0"/>
              <a:t>It is particularly symbolic of the project message (logo) – Developing a love of literature through digital collaboration and creativity – because the Little Prince, a favorite literary character, is working on a computer. </a:t>
            </a:r>
            <a:endParaRPr lang="en-US" dirty="0"/>
          </a:p>
        </p:txBody>
      </p:sp>
      <p:sp>
        <p:nvSpPr>
          <p:cNvPr id="4" name="Slide Number Placeholder 3"/>
          <p:cNvSpPr>
            <a:spLocks noGrp="1"/>
          </p:cNvSpPr>
          <p:nvPr>
            <p:ph type="sldNum" sz="quarter" idx="10"/>
          </p:nvPr>
        </p:nvSpPr>
        <p:spPr/>
        <p:txBody>
          <a:bodyPr/>
          <a:lstStyle/>
          <a:p>
            <a:fld id="{403A6670-7E01-4A18-A909-1B8FE26AC4E0}" type="slidenum">
              <a:rPr lang="en-US" smtClean="0"/>
              <a:t>13</a:t>
            </a:fld>
            <a:endParaRPr lang="en-US"/>
          </a:p>
        </p:txBody>
      </p:sp>
    </p:spTree>
    <p:extLst>
      <p:ext uri="{BB962C8B-B14F-4D97-AF65-F5344CB8AC3E}">
        <p14:creationId xmlns:p14="http://schemas.microsoft.com/office/powerpoint/2010/main" val="3225310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audience is invited to support AMORES by visiting the project website </a:t>
            </a:r>
            <a:r>
              <a:rPr lang="en-US" smtClean="0"/>
              <a:t>and Facebook page. </a:t>
            </a:r>
            <a:endParaRPr lang="en-US" dirty="0"/>
          </a:p>
        </p:txBody>
      </p:sp>
      <p:sp>
        <p:nvSpPr>
          <p:cNvPr id="4" name="Slide Number Placeholder 3"/>
          <p:cNvSpPr>
            <a:spLocks noGrp="1"/>
          </p:cNvSpPr>
          <p:nvPr>
            <p:ph type="sldNum" sz="quarter" idx="10"/>
          </p:nvPr>
        </p:nvSpPr>
        <p:spPr/>
        <p:txBody>
          <a:bodyPr/>
          <a:lstStyle/>
          <a:p>
            <a:fld id="{403A6670-7E01-4A18-A909-1B8FE26AC4E0}" type="slidenum">
              <a:rPr lang="en-US" smtClean="0"/>
              <a:t>14</a:t>
            </a:fld>
            <a:endParaRPr lang="en-US"/>
          </a:p>
        </p:txBody>
      </p:sp>
    </p:spTree>
    <p:extLst>
      <p:ext uri="{BB962C8B-B14F-4D97-AF65-F5344CB8AC3E}">
        <p14:creationId xmlns:p14="http://schemas.microsoft.com/office/powerpoint/2010/main" val="135184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statistics on children’s reading habits in the EU. </a:t>
            </a:r>
          </a:p>
          <a:p>
            <a:endParaRPr lang="en-US" dirty="0" smtClean="0"/>
          </a:p>
          <a:p>
            <a:r>
              <a:rPr lang="en-US" dirty="0"/>
              <a:t>Some statistics on children’s reading habits in the EU.</a:t>
            </a:r>
            <a:br>
              <a:rPr lang="en-US" dirty="0"/>
            </a:br>
            <a:r>
              <a:rPr lang="en-US" dirty="0"/>
              <a:t>The PISA 2009 survey on reading skills shows that on average in European countries, </a:t>
            </a:r>
            <a:r>
              <a:rPr lang="en-US" b="1" dirty="0"/>
              <a:t>one in five 15-year-olds has very low reading skills</a:t>
            </a:r>
            <a:r>
              <a:rPr lang="en-US" dirty="0"/>
              <a:t>. Mrs. </a:t>
            </a:r>
            <a:r>
              <a:rPr lang="en-US" dirty="0" err="1"/>
              <a:t>Vassiliou</a:t>
            </a:r>
            <a:r>
              <a:rPr lang="en-US" dirty="0"/>
              <a:t> calls it a potential catastrophe for European societies because those children are at greater risk of exclusion from the </a:t>
            </a:r>
            <a:r>
              <a:rPr lang="en-US" dirty="0" err="1"/>
              <a:t>labour</a:t>
            </a:r>
            <a:r>
              <a:rPr lang="en-US" dirty="0"/>
              <a:t> market and also excluded from further learning. The European Council (2008) has urged Member States to reduce substantially the number of young people with insufficient reading skills and Member States were invited to focus cooperation on increasing levels of literacy.</a:t>
            </a:r>
            <a:br>
              <a:rPr lang="en-US" dirty="0"/>
            </a:br>
            <a:r>
              <a:rPr lang="en-US" dirty="0"/>
              <a:t>However, current trends indicate a drastic decline in book reading among children and youth. For example, 2011 National Literacy Trust’s annual survey showed that </a:t>
            </a:r>
            <a:r>
              <a:rPr lang="en-US" b="1" dirty="0"/>
              <a:t>57% of children and young people read magazines in comparison with 77% in 2005</a:t>
            </a:r>
            <a:r>
              <a:rPr lang="en-US" dirty="0"/>
              <a:t>, while comic reading has dropped from 64% to 50%. The same research showed that more than a fifth of children and young people </a:t>
            </a:r>
            <a:r>
              <a:rPr lang="en-US" b="1" dirty="0"/>
              <a:t>(22%) rarely or never read in their own time</a:t>
            </a:r>
            <a:r>
              <a:rPr lang="en-US" dirty="0"/>
              <a:t> and that nearly a fifth </a:t>
            </a:r>
            <a:r>
              <a:rPr lang="en-US" b="1" dirty="0"/>
              <a:t>(17%) would be embarrassed if their friends saw them reading</a:t>
            </a:r>
            <a:r>
              <a:rPr lang="en-US" dirty="0"/>
              <a:t>. Research conducted within Learning and Teaching of Children’s Literature in Europe project showed that most children read from 15 minutes to about an hour a day. On the other hand, children spend more time using ICT. For example, a survey conducted in 2011 by the EU Kids Online network showed that 9-16 year old internet users spend 88 minutes per day online, on average.</a:t>
            </a:r>
          </a:p>
        </p:txBody>
      </p:sp>
      <p:sp>
        <p:nvSpPr>
          <p:cNvPr id="4" name="Slide Number Placeholder 3"/>
          <p:cNvSpPr>
            <a:spLocks noGrp="1"/>
          </p:cNvSpPr>
          <p:nvPr>
            <p:ph type="sldNum" sz="quarter" idx="10"/>
          </p:nvPr>
        </p:nvSpPr>
        <p:spPr/>
        <p:txBody>
          <a:bodyPr/>
          <a:lstStyle/>
          <a:p>
            <a:fld id="{403A6670-7E01-4A18-A909-1B8FE26AC4E0}" type="slidenum">
              <a:rPr lang="en-US" smtClean="0"/>
              <a:t>2</a:t>
            </a:fld>
            <a:endParaRPr lang="en-US"/>
          </a:p>
        </p:txBody>
      </p:sp>
    </p:spTree>
    <p:extLst>
      <p:ext uri="{BB962C8B-B14F-4D97-AF65-F5344CB8AC3E}">
        <p14:creationId xmlns:p14="http://schemas.microsoft.com/office/powerpoint/2010/main" val="2495881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3A6670-7E01-4A18-A909-1B8FE26AC4E0}" type="slidenum">
              <a:rPr lang="en-US" smtClean="0"/>
              <a:t>3</a:t>
            </a:fld>
            <a:endParaRPr lang="en-US"/>
          </a:p>
        </p:txBody>
      </p:sp>
    </p:spTree>
    <p:extLst>
      <p:ext uri="{BB962C8B-B14F-4D97-AF65-F5344CB8AC3E}">
        <p14:creationId xmlns:p14="http://schemas.microsoft.com/office/powerpoint/2010/main" val="2495881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introduces the project and gives an overview of numbers and facts. The consortium is comprised of 9 partners from 6 countries. The project will last from 01/12/2013 to 30/11/2015. The AMORES methodology will be developed and tested in five schools in five different countries, with a total of 10 teachers and around 200 students. </a:t>
            </a:r>
          </a:p>
          <a:p>
            <a:endParaRPr lang="en-US" dirty="0"/>
          </a:p>
          <a:p>
            <a:r>
              <a:rPr lang="en-US" dirty="0" smtClean="0"/>
              <a:t>The map shows the countries participating in the project. Red markers denote schools and partners linked to schools, while green denote other partners.</a:t>
            </a:r>
          </a:p>
          <a:p>
            <a:endParaRPr lang="en-US" dirty="0"/>
          </a:p>
          <a:p>
            <a:r>
              <a:rPr lang="en-US" dirty="0" smtClean="0"/>
              <a:t>This is the first of a series of slides with the planet of the Little Prince and the rose. The motif was chosen because the official project poster depicts the Little Prince typing at a computer on his planet. The poster can be seen on the </a:t>
            </a:r>
            <a:r>
              <a:rPr lang="en-US" dirty="0"/>
              <a:t>second last </a:t>
            </a:r>
            <a:r>
              <a:rPr lang="en-US" dirty="0" smtClean="0"/>
              <a:t>slide. In each of the following slides, the rose moves further along the planet’s surface in a clockwise direction as the various project components are introduced. </a:t>
            </a:r>
            <a:endParaRPr lang="en-US" dirty="0"/>
          </a:p>
        </p:txBody>
      </p:sp>
      <p:sp>
        <p:nvSpPr>
          <p:cNvPr id="4" name="Slide Number Placeholder 3"/>
          <p:cNvSpPr>
            <a:spLocks noGrp="1"/>
          </p:cNvSpPr>
          <p:nvPr>
            <p:ph type="sldNum" sz="quarter" idx="10"/>
          </p:nvPr>
        </p:nvSpPr>
        <p:spPr/>
        <p:txBody>
          <a:bodyPr/>
          <a:lstStyle/>
          <a:p>
            <a:fld id="{403A6670-7E01-4A18-A909-1B8FE26AC4E0}" type="slidenum">
              <a:rPr lang="en-US" smtClean="0"/>
              <a:t>4</a:t>
            </a:fld>
            <a:endParaRPr lang="en-US"/>
          </a:p>
        </p:txBody>
      </p:sp>
    </p:spTree>
    <p:extLst>
      <p:ext uri="{BB962C8B-B14F-4D97-AF65-F5344CB8AC3E}">
        <p14:creationId xmlns:p14="http://schemas.microsoft.com/office/powerpoint/2010/main" val="3530340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One of the first steps was to develop a project identity. A logo competition was organised and schools and individual students from participating countries and beyond were invited to submit logo proposals. The contest was highly successful, with more than 100 proposals coming in. Members of the steering group selected one image for the project logo and another for the poster, for use in dissemination activities. This was done at the kick-off meeting of the steering group in Athens. The winners received a prize.</a:t>
            </a:r>
            <a:endParaRPr lang="en-US" dirty="0"/>
          </a:p>
        </p:txBody>
      </p:sp>
      <p:sp>
        <p:nvSpPr>
          <p:cNvPr id="4" name="Slide Number Placeholder 3"/>
          <p:cNvSpPr>
            <a:spLocks noGrp="1"/>
          </p:cNvSpPr>
          <p:nvPr>
            <p:ph type="sldNum" sz="quarter" idx="10"/>
          </p:nvPr>
        </p:nvSpPr>
        <p:spPr/>
        <p:txBody>
          <a:bodyPr/>
          <a:lstStyle/>
          <a:p>
            <a:fld id="{403A6670-7E01-4A18-A909-1B8FE26AC4E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30340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Parallel to the logo contest work on work package 1 began. This work package sets the groundwork for the remainder of the project. There are two main purposes</a:t>
            </a:r>
            <a:r>
              <a:rPr lang="en-GB" dirty="0"/>
              <a:t>:</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1) to prepare a literature review </a:t>
            </a:r>
            <a:r>
              <a:rPr lang="en-GB" sz="1200" kern="1200" dirty="0" smtClean="0">
                <a:solidFill>
                  <a:schemeClr val="tx1"/>
                </a:solidFill>
                <a:effectLst/>
                <a:latin typeface="+mn-lt"/>
                <a:ea typeface="+mn-ea"/>
                <a:cs typeface="+mn-cs"/>
              </a:rPr>
              <a:t>of the current status of the use of e-artefacts in learning and teaching, specifically of their use in teaching national literatures and </a:t>
            </a:r>
            <a:r>
              <a:rPr lang="en-GB" sz="1200" b="1" kern="1200" dirty="0" smtClean="0">
                <a:solidFill>
                  <a:schemeClr val="tx1"/>
                </a:solidFill>
                <a:effectLst/>
                <a:latin typeface="+mn-lt"/>
                <a:ea typeface="+mn-ea"/>
                <a:cs typeface="+mn-cs"/>
              </a:rPr>
              <a:t>2)</a:t>
            </a:r>
            <a:endParaRPr lang="en-US"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to conduct a user needs analysis</a:t>
            </a:r>
            <a:r>
              <a:rPr lang="en-GB" sz="1200" kern="1200" dirty="0" smtClean="0">
                <a:solidFill>
                  <a:schemeClr val="tx1"/>
                </a:solidFill>
                <a:effectLst/>
                <a:latin typeface="+mn-lt"/>
                <a:ea typeface="+mn-ea"/>
                <a:cs typeface="+mn-cs"/>
              </a:rPr>
              <a:t> at the five target schools, to synthesise information from the schools regarding the learner context (size of school, socioeconomic status, educational attainment, special requirements of school), specific learner needs (a profile of individual learners’ abilities with digital literacy and reading literacy, engagement, motivation and self-efficacy, their knowledge of, an interest in, their national literature) and teacher needs (the teachers’ experience and understanding of the use of e-artefacts in their practice, their experience of international collaboration, their perceptions of technologies in education, their satisfaction with their role).</a:t>
            </a:r>
          </a:p>
          <a:p>
            <a:pPr lvl="0"/>
            <a:endParaRPr lang="en-GB" dirty="0"/>
          </a:p>
          <a:p>
            <a:pPr lvl="0"/>
            <a:r>
              <a:rPr lang="en-GB" sz="1200" kern="1200" dirty="0" smtClean="0">
                <a:solidFill>
                  <a:schemeClr val="tx1"/>
                </a:solidFill>
                <a:effectLst/>
                <a:latin typeface="+mn-lt"/>
                <a:ea typeface="+mn-ea"/>
                <a:cs typeface="+mn-cs"/>
              </a:rPr>
              <a:t>The picture was taken at St Mary’s Catholic Primary School in the UK.</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3A6670-7E01-4A18-A909-1B8FE26AC4E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30340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Work package 2 opened with the teachers’ workshop in Stoke-on-Trent, UK. Teachers from all participating schools, facilitated by expert partners drafted the AMORES methodology in a workshop which employed participatory methodology. This approach emerged due to dissatisfaction with top down approaches to deriving solutions that have tended to be inappropriate and unsustainable (Tavares et al, 2011). It assumes the audience are the experts who understand their reality and, through appropriate facilitation, have the capacity to design relevant solutions. Participative methods enable people to work together where all voices are heard and consensus achieved.</a:t>
            </a:r>
          </a:p>
          <a:p>
            <a:endParaRPr lang="en-GB" dirty="0"/>
          </a:p>
          <a:p>
            <a:r>
              <a:rPr lang="en-GB" dirty="0" smtClean="0"/>
              <a:t>The picture was taken at the teachers’ workshop.</a:t>
            </a:r>
            <a:endParaRPr lang="en-US" dirty="0"/>
          </a:p>
        </p:txBody>
      </p:sp>
      <p:sp>
        <p:nvSpPr>
          <p:cNvPr id="4" name="Slide Number Placeholder 3"/>
          <p:cNvSpPr>
            <a:spLocks noGrp="1"/>
          </p:cNvSpPr>
          <p:nvPr>
            <p:ph type="sldNum" sz="quarter" idx="10"/>
          </p:nvPr>
        </p:nvSpPr>
        <p:spPr/>
        <p:txBody>
          <a:bodyPr/>
          <a:lstStyle/>
          <a:p>
            <a:fld id="{403A6670-7E01-4A18-A909-1B8FE26AC4E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30340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Following the teachers’ workshop, an online course was organised for the teachers. The objective of this course was to enable teachers to develop basic skills necessary for use of interactive ICT tools for creating e-artefacts and for creating activities envisaged in </a:t>
            </a:r>
            <a:r>
              <a:rPr lang="en-GB" dirty="0" smtClean="0"/>
              <a:t>the </a:t>
            </a:r>
            <a:r>
              <a:rPr lang="en-US" dirty="0" smtClean="0"/>
              <a:t>AMORES </a:t>
            </a:r>
            <a:r>
              <a:rPr lang="en-GB" sz="1200" kern="1200" dirty="0" smtClean="0">
                <a:solidFill>
                  <a:schemeClr val="tx1"/>
                </a:solidFill>
                <a:effectLst/>
                <a:latin typeface="+mn-lt"/>
                <a:ea typeface="+mn-ea"/>
                <a:cs typeface="+mn-cs"/>
              </a:rPr>
              <a:t>methodology. The training also empowered teachers by developing their competence and confidence in the use of interactive ICT tools in classroom. The training was envisaged in online format so as to be cost-effective and to prepare participating teachers for future online collaboration. </a:t>
            </a:r>
            <a:endParaRPr lang="en-GB" dirty="0"/>
          </a:p>
          <a:p>
            <a:r>
              <a:rPr lang="en-GB" sz="1200" kern="1200" dirty="0" smtClean="0">
                <a:solidFill>
                  <a:schemeClr val="tx1"/>
                </a:solidFill>
                <a:effectLst/>
                <a:latin typeface="+mn-lt"/>
                <a:ea typeface="+mn-ea"/>
                <a:cs typeface="+mn-cs"/>
              </a:rPr>
              <a:t>This online course will be published as OER.</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Towards the end of work package 2 the methodology drafted by teachers at the UK workshop was expanded with recommended ICT tools (and generic requirements for tools since they are rapidly changing) after the completed selection of technology.</a:t>
            </a:r>
          </a:p>
          <a:p>
            <a:endParaRPr lang="en-GB" dirty="0"/>
          </a:p>
          <a:p>
            <a:r>
              <a:rPr lang="en-GB" sz="1200" kern="1200" dirty="0" smtClean="0">
                <a:solidFill>
                  <a:schemeClr val="tx1"/>
                </a:solidFill>
                <a:effectLst/>
                <a:latin typeface="+mn-lt"/>
                <a:ea typeface="+mn-ea"/>
                <a:cs typeface="+mn-cs"/>
              </a:rPr>
              <a:t>The picture shows the teachers and other project partners in a videoconference during the online course.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3A6670-7E01-4A18-A909-1B8FE26AC4E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530340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a:t>
            </a:r>
            <a:r>
              <a:rPr lang="en-GB" sz="1200" kern="1200" dirty="0" smtClean="0">
                <a:effectLst/>
                <a:latin typeface="+mn-lt"/>
                <a:ea typeface="+mn-ea"/>
                <a:cs typeface="+mn-cs"/>
              </a:rPr>
              <a:t>he next stage – implementation </a:t>
            </a:r>
            <a:r>
              <a:rPr lang="en-GB" sz="1200" kern="1200" dirty="0" smtClean="0">
                <a:solidFill>
                  <a:schemeClr val="tx1"/>
                </a:solidFill>
                <a:effectLst/>
                <a:latin typeface="+mn-lt"/>
                <a:ea typeface="+mn-ea"/>
                <a:cs typeface="+mn-cs"/>
              </a:rPr>
              <a:t>– begins in September (at the beginning of the school year) and will last until June. The aim of the AMORES methodology is to encourage greater student engagement with literature through the interactive and collaborative use of ICT. The students will create digital artefacts and share these with their peers in countries around Europe. For example, Croatian students might create videos around Croatian literary works and then share and discuss these online, via videoconference, with students from the United Kingdom. During the pilot phase the new methodology will be tested in actual use by teachers and students who will have chance to influence the revision of the methodology through the student voice approach. The fact that the new methodology will be tested in five different contexts makes the project results representative at a European level.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a:defRPr/>
            </a:pPr>
            <a:r>
              <a:rPr lang="en-GB" sz="1200" kern="1200" dirty="0" smtClean="0">
                <a:solidFill>
                  <a:schemeClr val="tx1"/>
                </a:solidFill>
                <a:effectLst/>
                <a:latin typeface="+mn-lt"/>
                <a:ea typeface="+mn-ea"/>
                <a:cs typeface="+mn-cs"/>
              </a:rPr>
              <a:t>The picture shows a scene in Lego </a:t>
            </a:r>
            <a:r>
              <a:rPr lang="en-GB" dirty="0"/>
              <a:t>created in </a:t>
            </a:r>
            <a:r>
              <a:rPr lang="en-GB" dirty="0" smtClean="0"/>
              <a:t>class by children from Denmark.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3A6670-7E01-4A18-A909-1B8FE26AC4E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30340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96665D-A8AE-4A9E-A18E-8B8A6A96BEF1}"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BD05B-195D-438A-9CC6-1B14EF8B1EE2}" type="slidenum">
              <a:rPr lang="en-US" smtClean="0"/>
              <a:t>‹#›</a:t>
            </a:fld>
            <a:endParaRPr lang="en-US"/>
          </a:p>
        </p:txBody>
      </p:sp>
    </p:spTree>
    <p:extLst>
      <p:ext uri="{BB962C8B-B14F-4D97-AF65-F5344CB8AC3E}">
        <p14:creationId xmlns:p14="http://schemas.microsoft.com/office/powerpoint/2010/main" val="23799824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6665D-A8AE-4A9E-A18E-8B8A6A96BEF1}"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BD05B-195D-438A-9CC6-1B14EF8B1EE2}" type="slidenum">
              <a:rPr lang="en-US" smtClean="0"/>
              <a:t>‹#›</a:t>
            </a:fld>
            <a:endParaRPr lang="en-US"/>
          </a:p>
        </p:txBody>
      </p:sp>
    </p:spTree>
    <p:extLst>
      <p:ext uri="{BB962C8B-B14F-4D97-AF65-F5344CB8AC3E}">
        <p14:creationId xmlns:p14="http://schemas.microsoft.com/office/powerpoint/2010/main" val="16756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6665D-A8AE-4A9E-A18E-8B8A6A96BEF1}"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BD05B-195D-438A-9CC6-1B14EF8B1EE2}" type="slidenum">
              <a:rPr lang="en-US" smtClean="0"/>
              <a:t>‹#›</a:t>
            </a:fld>
            <a:endParaRPr lang="en-US"/>
          </a:p>
        </p:txBody>
      </p:sp>
    </p:spTree>
    <p:extLst>
      <p:ext uri="{BB962C8B-B14F-4D97-AF65-F5344CB8AC3E}">
        <p14:creationId xmlns:p14="http://schemas.microsoft.com/office/powerpoint/2010/main" val="302231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6665D-A8AE-4A9E-A18E-8B8A6A96BEF1}"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BD05B-195D-438A-9CC6-1B14EF8B1EE2}" type="slidenum">
              <a:rPr lang="en-US" smtClean="0"/>
              <a:t>‹#›</a:t>
            </a:fld>
            <a:endParaRPr lang="en-US"/>
          </a:p>
        </p:txBody>
      </p:sp>
    </p:spTree>
    <p:extLst>
      <p:ext uri="{BB962C8B-B14F-4D97-AF65-F5344CB8AC3E}">
        <p14:creationId xmlns:p14="http://schemas.microsoft.com/office/powerpoint/2010/main" val="253438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96665D-A8AE-4A9E-A18E-8B8A6A96BEF1}"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BD05B-195D-438A-9CC6-1B14EF8B1EE2}" type="slidenum">
              <a:rPr lang="en-US" smtClean="0"/>
              <a:t>‹#›</a:t>
            </a:fld>
            <a:endParaRPr lang="en-US"/>
          </a:p>
        </p:txBody>
      </p:sp>
    </p:spTree>
    <p:extLst>
      <p:ext uri="{BB962C8B-B14F-4D97-AF65-F5344CB8AC3E}">
        <p14:creationId xmlns:p14="http://schemas.microsoft.com/office/powerpoint/2010/main" val="189066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96665D-A8AE-4A9E-A18E-8B8A6A96BEF1}"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BD05B-195D-438A-9CC6-1B14EF8B1EE2}" type="slidenum">
              <a:rPr lang="en-US" smtClean="0"/>
              <a:t>‹#›</a:t>
            </a:fld>
            <a:endParaRPr lang="en-US"/>
          </a:p>
        </p:txBody>
      </p:sp>
    </p:spTree>
    <p:extLst>
      <p:ext uri="{BB962C8B-B14F-4D97-AF65-F5344CB8AC3E}">
        <p14:creationId xmlns:p14="http://schemas.microsoft.com/office/powerpoint/2010/main" val="241993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96665D-A8AE-4A9E-A18E-8B8A6A96BEF1}" type="datetimeFigureOut">
              <a:rPr lang="en-US" smtClean="0"/>
              <a:t>10/31/2014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4BD05B-195D-438A-9CC6-1B14EF8B1EE2}" type="slidenum">
              <a:rPr lang="en-US" smtClean="0"/>
              <a:t>‹#›</a:t>
            </a:fld>
            <a:endParaRPr lang="en-US"/>
          </a:p>
        </p:txBody>
      </p:sp>
    </p:spTree>
    <p:extLst>
      <p:ext uri="{BB962C8B-B14F-4D97-AF65-F5344CB8AC3E}">
        <p14:creationId xmlns:p14="http://schemas.microsoft.com/office/powerpoint/2010/main" val="1393203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96665D-A8AE-4A9E-A18E-8B8A6A96BEF1}" type="datetimeFigureOut">
              <a:rPr lang="en-US" smtClean="0"/>
              <a:t>10/31/2014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BD05B-195D-438A-9CC6-1B14EF8B1EE2}" type="slidenum">
              <a:rPr lang="en-US" smtClean="0"/>
              <a:t>‹#›</a:t>
            </a:fld>
            <a:endParaRPr lang="en-US"/>
          </a:p>
        </p:txBody>
      </p:sp>
    </p:spTree>
    <p:extLst>
      <p:ext uri="{BB962C8B-B14F-4D97-AF65-F5344CB8AC3E}">
        <p14:creationId xmlns:p14="http://schemas.microsoft.com/office/powerpoint/2010/main" val="307319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6665D-A8AE-4A9E-A18E-8B8A6A96BEF1}" type="datetimeFigureOut">
              <a:rPr lang="en-US" smtClean="0"/>
              <a:t>10/31/2014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BD05B-195D-438A-9CC6-1B14EF8B1EE2}" type="slidenum">
              <a:rPr lang="en-US" smtClean="0"/>
              <a:t>‹#›</a:t>
            </a:fld>
            <a:endParaRPr lang="en-US"/>
          </a:p>
        </p:txBody>
      </p:sp>
    </p:spTree>
    <p:extLst>
      <p:ext uri="{BB962C8B-B14F-4D97-AF65-F5344CB8AC3E}">
        <p14:creationId xmlns:p14="http://schemas.microsoft.com/office/powerpoint/2010/main" val="39760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6665D-A8AE-4A9E-A18E-8B8A6A96BEF1}"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BD05B-195D-438A-9CC6-1B14EF8B1EE2}" type="slidenum">
              <a:rPr lang="en-US" smtClean="0"/>
              <a:t>‹#›</a:t>
            </a:fld>
            <a:endParaRPr lang="en-US"/>
          </a:p>
        </p:txBody>
      </p:sp>
    </p:spTree>
    <p:extLst>
      <p:ext uri="{BB962C8B-B14F-4D97-AF65-F5344CB8AC3E}">
        <p14:creationId xmlns:p14="http://schemas.microsoft.com/office/powerpoint/2010/main" val="455672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6665D-A8AE-4A9E-A18E-8B8A6A96BEF1}"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BD05B-195D-438A-9CC6-1B14EF8B1EE2}" type="slidenum">
              <a:rPr lang="en-US" smtClean="0"/>
              <a:t>‹#›</a:t>
            </a:fld>
            <a:endParaRPr lang="en-US"/>
          </a:p>
        </p:txBody>
      </p:sp>
    </p:spTree>
    <p:extLst>
      <p:ext uri="{BB962C8B-B14F-4D97-AF65-F5344CB8AC3E}">
        <p14:creationId xmlns:p14="http://schemas.microsoft.com/office/powerpoint/2010/main" val="1092332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6665D-A8AE-4A9E-A18E-8B8A6A96BEF1}" type="datetimeFigureOut">
              <a:rPr lang="en-US" smtClean="0"/>
              <a:t>10/31/2014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BD05B-195D-438A-9CC6-1B14EF8B1EE2}" type="slidenum">
              <a:rPr lang="en-US" smtClean="0"/>
              <a:t>‹#›</a:t>
            </a:fld>
            <a:endParaRPr lang="en-US"/>
          </a:p>
        </p:txBody>
      </p:sp>
    </p:spTree>
    <p:extLst>
      <p:ext uri="{BB962C8B-B14F-4D97-AF65-F5344CB8AC3E}">
        <p14:creationId xmlns:p14="http://schemas.microsoft.com/office/powerpoint/2010/main" val="243240977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a:t> </a:t>
            </a:r>
          </a:p>
          <a:p>
            <a:endParaRPr lang="en-US" dirty="0"/>
          </a:p>
        </p:txBody>
      </p:sp>
      <p:sp>
        <p:nvSpPr>
          <p:cNvPr id="5" name="TextBox 4"/>
          <p:cNvSpPr txBox="1"/>
          <p:nvPr/>
        </p:nvSpPr>
        <p:spPr>
          <a:xfrm>
            <a:off x="250450" y="5661248"/>
            <a:ext cx="6192688" cy="830997"/>
          </a:xfrm>
          <a:prstGeom prst="rect">
            <a:avLst/>
          </a:prstGeom>
          <a:noFill/>
        </p:spPr>
        <p:txBody>
          <a:bodyPr wrap="square" rtlCol="0">
            <a:spAutoFit/>
          </a:bodyPr>
          <a:lstStyle/>
          <a:p>
            <a:pPr algn="ctr"/>
            <a:r>
              <a:rPr lang="en-US" sz="2400" b="1" dirty="0" err="1" smtClean="0">
                <a:solidFill>
                  <a:srgbClr val="F68222"/>
                </a:solidFill>
                <a:effectLst>
                  <a:outerShdw blurRad="50800" dist="38100" dir="2700000" algn="tl" rotWithShape="0">
                    <a:prstClr val="black">
                      <a:alpha val="40000"/>
                    </a:prstClr>
                  </a:outerShdw>
                </a:effectLst>
              </a:rPr>
              <a:t>Otkrivanje</a:t>
            </a:r>
            <a:r>
              <a:rPr lang="en-US" sz="2400" b="1" dirty="0" smtClean="0">
                <a:solidFill>
                  <a:srgbClr val="F68222"/>
                </a:solidFill>
                <a:effectLst>
                  <a:outerShdw blurRad="50800" dist="38100" dir="2700000" algn="tl" rotWithShape="0">
                    <a:prstClr val="black">
                      <a:alpha val="40000"/>
                    </a:prstClr>
                  </a:outerShdw>
                </a:effectLst>
              </a:rPr>
              <a:t> </a:t>
            </a:r>
            <a:r>
              <a:rPr lang="en-US" sz="2400" b="1" dirty="0" err="1" smtClean="0">
                <a:solidFill>
                  <a:srgbClr val="F68222"/>
                </a:solidFill>
                <a:effectLst>
                  <a:outerShdw blurRad="50800" dist="38100" dir="2700000" algn="tl" rotWithShape="0">
                    <a:prstClr val="black">
                      <a:alpha val="40000"/>
                    </a:prstClr>
                  </a:outerShdw>
                </a:effectLst>
              </a:rPr>
              <a:t>ljubavi</a:t>
            </a:r>
            <a:r>
              <a:rPr lang="en-US" sz="2400" b="1" dirty="0" smtClean="0">
                <a:solidFill>
                  <a:srgbClr val="F68222"/>
                </a:solidFill>
                <a:effectLst>
                  <a:outerShdw blurRad="50800" dist="38100" dir="2700000" algn="tl" rotWithShape="0">
                    <a:prstClr val="black">
                      <a:alpha val="40000"/>
                    </a:prstClr>
                  </a:outerShdw>
                </a:effectLst>
              </a:rPr>
              <a:t> </a:t>
            </a:r>
            <a:r>
              <a:rPr lang="en-US" sz="2400" b="1" dirty="0" err="1" smtClean="0">
                <a:solidFill>
                  <a:srgbClr val="F68222"/>
                </a:solidFill>
                <a:effectLst>
                  <a:outerShdw blurRad="50800" dist="38100" dir="2700000" algn="tl" rotWithShape="0">
                    <a:prstClr val="black">
                      <a:alpha val="40000"/>
                    </a:prstClr>
                  </a:outerShdw>
                </a:effectLst>
              </a:rPr>
              <a:t>prema</a:t>
            </a:r>
            <a:r>
              <a:rPr lang="en-US" sz="2400" b="1" dirty="0" smtClean="0">
                <a:solidFill>
                  <a:srgbClr val="F68222"/>
                </a:solidFill>
                <a:effectLst>
                  <a:outerShdw blurRad="50800" dist="38100" dir="2700000" algn="tl" rotWithShape="0">
                    <a:prstClr val="black">
                      <a:alpha val="40000"/>
                    </a:prstClr>
                  </a:outerShdw>
                </a:effectLst>
              </a:rPr>
              <a:t> </a:t>
            </a:r>
            <a:r>
              <a:rPr lang="en-US" sz="2400" b="1" dirty="0" err="1" smtClean="0">
                <a:solidFill>
                  <a:srgbClr val="F68222"/>
                </a:solidFill>
                <a:effectLst>
                  <a:outerShdw blurRad="50800" dist="38100" dir="2700000" algn="tl" rotWithShape="0">
                    <a:prstClr val="black">
                      <a:alpha val="40000"/>
                    </a:prstClr>
                  </a:outerShdw>
                </a:effectLst>
              </a:rPr>
              <a:t>knji</a:t>
            </a:r>
            <a:r>
              <a:rPr lang="hr-HR" sz="2400" b="1" dirty="0" smtClean="0">
                <a:solidFill>
                  <a:srgbClr val="F68222"/>
                </a:solidFill>
                <a:effectLst>
                  <a:outerShdw blurRad="50800" dist="38100" dir="2700000" algn="tl" rotWithShape="0">
                    <a:prstClr val="black">
                      <a:alpha val="40000"/>
                    </a:prstClr>
                  </a:outerShdw>
                </a:effectLst>
              </a:rPr>
              <a:t>ževnosti kroz digitalnu suradnju i kreativnost</a:t>
            </a:r>
            <a:endParaRPr lang="en-US" sz="2400" b="1" dirty="0" smtClean="0">
              <a:solidFill>
                <a:srgbClr val="F68222"/>
              </a:solidFill>
              <a:effectLst>
                <a:outerShdw blurRad="50800" dist="38100" dir="2700000" algn="tl" rotWithShape="0">
                  <a:prstClr val="black">
                    <a:alpha val="40000"/>
                  </a:prstClr>
                </a:outerShdw>
              </a:effectLst>
            </a:endParaRPr>
          </a:p>
        </p:txBody>
      </p:sp>
      <p:pic>
        <p:nvPicPr>
          <p:cNvPr id="12" name="Picture 4" descr="D:\Vedrana\Vedrana PC doma\AMORES\Images\EU_flag_LLP_EN-01_30percen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2447" y="5723589"/>
            <a:ext cx="2381250" cy="9271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D:\Vedrana\Vedrana PC doma\AMORES\Images\plavo_bez_obruba_ispod fin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01469" y="-531440"/>
            <a:ext cx="6480720" cy="48605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525505" y="4709212"/>
            <a:ext cx="5832648" cy="461665"/>
          </a:xfrm>
          <a:prstGeom prst="rect">
            <a:avLst/>
          </a:prstGeom>
          <a:noFill/>
        </p:spPr>
        <p:txBody>
          <a:bodyPr wrap="square" rtlCol="0">
            <a:spAutoFit/>
          </a:bodyPr>
          <a:lstStyle/>
          <a:p>
            <a:pPr algn="ctr"/>
            <a:r>
              <a:rPr lang="ta-IN" sz="2400" b="1" dirty="0" smtClean="0">
                <a:solidFill>
                  <a:srgbClr val="F68222"/>
                </a:solidFill>
                <a:effectLst>
                  <a:outerShdw blurRad="50800" dist="38100" dir="2700000" algn="tl" rotWithShape="0">
                    <a:prstClr val="black">
                      <a:alpha val="40000"/>
                    </a:prstClr>
                  </a:outerShdw>
                </a:effectLst>
              </a:rPr>
              <a:t>Gordana Jugo</a:t>
            </a:r>
            <a:r>
              <a:rPr lang="hr-HR" sz="2400" b="1" dirty="0" smtClean="0">
                <a:solidFill>
                  <a:srgbClr val="F68222"/>
                </a:solidFill>
                <a:effectLst>
                  <a:outerShdw blurRad="50800" dist="38100" dir="2700000" algn="tl" rotWithShape="0">
                    <a:prstClr val="black">
                      <a:alpha val="40000"/>
                    </a:prstClr>
                  </a:outerShdw>
                </a:effectLst>
              </a:rPr>
              <a:t>, </a:t>
            </a:r>
            <a:r>
              <a:rPr lang="ta-IN" sz="2400" b="1" dirty="0" smtClean="0">
                <a:solidFill>
                  <a:srgbClr val="F68222"/>
                </a:solidFill>
                <a:effectLst>
                  <a:outerShdw blurRad="50800" dist="38100" dir="2700000" algn="tl" rotWithShape="0">
                    <a:prstClr val="black">
                      <a:alpha val="40000"/>
                    </a:prstClr>
                  </a:outerShdw>
                </a:effectLst>
              </a:rPr>
              <a:t>Ivanec</a:t>
            </a:r>
            <a:r>
              <a:rPr lang="hr-HR" sz="2400" b="1" dirty="0" smtClean="0">
                <a:solidFill>
                  <a:srgbClr val="F68222"/>
                </a:solidFill>
                <a:effectLst>
                  <a:outerShdw blurRad="50800" dist="38100" dir="2700000" algn="tl" rotWithShape="0">
                    <a:prstClr val="black">
                      <a:alpha val="40000"/>
                    </a:prstClr>
                  </a:outerShdw>
                </a:effectLst>
              </a:rPr>
              <a:t>, </a:t>
            </a:r>
            <a:r>
              <a:rPr lang="ta-IN" sz="2400" b="1" dirty="0" smtClean="0">
                <a:solidFill>
                  <a:srgbClr val="F68222"/>
                </a:solidFill>
                <a:effectLst>
                  <a:outerShdw blurRad="50800" dist="38100" dir="2700000" algn="tl" rotWithShape="0">
                    <a:prstClr val="black">
                      <a:alpha val="40000"/>
                    </a:prstClr>
                  </a:outerShdw>
                </a:effectLst>
              </a:rPr>
              <a:t>3.10.2014.</a:t>
            </a:r>
            <a:endParaRPr lang="en-US" sz="2400" b="1" dirty="0">
              <a:solidFill>
                <a:srgbClr val="F68222"/>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268075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endParaRPr lang="en-US" dirty="0"/>
          </a:p>
        </p:txBody>
      </p:sp>
      <p:sp>
        <p:nvSpPr>
          <p:cNvPr id="16" name="TextBox 15"/>
          <p:cNvSpPr txBox="1"/>
          <p:nvPr/>
        </p:nvSpPr>
        <p:spPr>
          <a:xfrm>
            <a:off x="115784" y="4408990"/>
            <a:ext cx="3330845" cy="830997"/>
          </a:xfrm>
          <a:prstGeom prst="rect">
            <a:avLst/>
          </a:prstGeom>
          <a:noFill/>
        </p:spPr>
        <p:txBody>
          <a:bodyPr wrap="square" rtlCol="0">
            <a:spAutoFit/>
          </a:bodyPr>
          <a:lstStyle/>
          <a:p>
            <a:pPr algn="ctr"/>
            <a:r>
              <a:rPr lang="en-US" sz="2400" dirty="0" err="1" smtClean="0">
                <a:solidFill>
                  <a:schemeClr val="bg1"/>
                </a:solidFill>
              </a:rPr>
              <a:t>Evalua</a:t>
            </a:r>
            <a:r>
              <a:rPr lang="hr-HR" sz="2400" dirty="0" smtClean="0">
                <a:solidFill>
                  <a:schemeClr val="bg1"/>
                </a:solidFill>
              </a:rPr>
              <a:t>cija</a:t>
            </a:r>
            <a:r>
              <a:rPr lang="en-US" sz="2400" dirty="0" smtClean="0">
                <a:solidFill>
                  <a:schemeClr val="bg1"/>
                </a:solidFill>
              </a:rPr>
              <a:t> &amp; </a:t>
            </a:r>
            <a:r>
              <a:rPr lang="hr-HR" sz="2400" dirty="0" smtClean="0">
                <a:solidFill>
                  <a:schemeClr val="bg1"/>
                </a:solidFill>
              </a:rPr>
              <a:t>prilagodba</a:t>
            </a:r>
            <a:r>
              <a:rPr lang="en-US" sz="2400" dirty="0" smtClean="0">
                <a:solidFill>
                  <a:schemeClr val="bg1"/>
                </a:solidFill>
              </a:rPr>
              <a:t> AMORES </a:t>
            </a:r>
            <a:r>
              <a:rPr lang="en-US" sz="2400" dirty="0" err="1" smtClean="0">
                <a:solidFill>
                  <a:schemeClr val="bg1"/>
                </a:solidFill>
              </a:rPr>
              <a:t>metodolog</a:t>
            </a:r>
            <a:r>
              <a:rPr lang="hr-HR" sz="2400" dirty="0" smtClean="0">
                <a:solidFill>
                  <a:schemeClr val="bg1"/>
                </a:solidFill>
              </a:rPr>
              <a:t>ije</a:t>
            </a:r>
            <a:endParaRPr lang="en-US" sz="2400" dirty="0">
              <a:solidFill>
                <a:schemeClr val="bg1"/>
              </a:solidFill>
            </a:endParaRPr>
          </a:p>
        </p:txBody>
      </p:sp>
      <p:pic>
        <p:nvPicPr>
          <p:cNvPr id="2051" name="Picture 3" descr="D:\Vedrana\Vedrana PC doma\AMORES\Images\kugl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1719" y="2347958"/>
            <a:ext cx="5068821" cy="380161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D:\Vedrana\Vedrana PC doma\AMORES\Images\EU_flag_LLP_EN-01_30percen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5517232"/>
            <a:ext cx="2381250" cy="927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D:\Vedrana\Vedrana PC doma\AMORES\Images\plavo_bez_obruba_ispo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04248" y="5200268"/>
            <a:ext cx="1659030" cy="1244273"/>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D:\Vedrana\Vedrana PC doma\AMORES\Images\drugicvijetak.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6200000">
            <a:off x="2532348" y="3395489"/>
            <a:ext cx="766937" cy="1008112"/>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D:\Vedrana\Vedrana PC doma\AMORES\Images\presentation_visual_square.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1191" y="188640"/>
            <a:ext cx="3051093" cy="2788933"/>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70878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dirty="0">
              <a:solidFill>
                <a:schemeClr val="bg1"/>
              </a:solidFill>
            </a:endParaRPr>
          </a:p>
        </p:txBody>
      </p:sp>
      <p:pic>
        <p:nvPicPr>
          <p:cNvPr id="2051" name="Picture 3" descr="D:\Vedrana\Vedrana PC doma\AMORES\Images\kugl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1719" y="2347958"/>
            <a:ext cx="5068821" cy="380161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D:\Vedrana\Vedrana PC doma\AMORES\Images\EU_flag_LLP_EN-01_30percen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5517232"/>
            <a:ext cx="2381250" cy="927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D:\Vedrana\Vedrana PC doma\AMORES\Images\plavo_bez_obruba_ispo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04248" y="5200268"/>
            <a:ext cx="1659030" cy="1244273"/>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D:\Vedrana\Vedrana PC doma\AMORES\Images\drugicvijetak.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8821282">
            <a:off x="2820607" y="2437185"/>
            <a:ext cx="766937" cy="100811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94930" y="3965406"/>
            <a:ext cx="3009144" cy="1200329"/>
          </a:xfrm>
          <a:prstGeom prst="rect">
            <a:avLst/>
          </a:prstGeom>
          <a:noFill/>
        </p:spPr>
        <p:txBody>
          <a:bodyPr wrap="square" rtlCol="0">
            <a:spAutoFit/>
          </a:bodyPr>
          <a:lstStyle/>
          <a:p>
            <a:pPr algn="ctr"/>
            <a:r>
              <a:rPr lang="en-US" sz="2400" dirty="0" smtClean="0">
                <a:solidFill>
                  <a:schemeClr val="bg1"/>
                </a:solidFill>
              </a:rPr>
              <a:t>Dis</a:t>
            </a:r>
            <a:r>
              <a:rPr lang="hr-HR" sz="2400" dirty="0" smtClean="0">
                <a:solidFill>
                  <a:schemeClr val="bg1"/>
                </a:solidFill>
              </a:rPr>
              <a:t>e</a:t>
            </a:r>
            <a:r>
              <a:rPr lang="en-US" sz="2400" dirty="0" smtClean="0">
                <a:solidFill>
                  <a:schemeClr val="bg1"/>
                </a:solidFill>
              </a:rPr>
              <a:t>mina</a:t>
            </a:r>
            <a:r>
              <a:rPr lang="hr-HR" sz="2400" dirty="0" smtClean="0">
                <a:solidFill>
                  <a:schemeClr val="bg1"/>
                </a:solidFill>
              </a:rPr>
              <a:t>cija</a:t>
            </a:r>
            <a:r>
              <a:rPr lang="en-US" sz="2400" dirty="0" smtClean="0">
                <a:solidFill>
                  <a:schemeClr val="bg1"/>
                </a:solidFill>
              </a:rPr>
              <a:t>, </a:t>
            </a:r>
            <a:r>
              <a:rPr lang="hr-HR" sz="2400" dirty="0" smtClean="0">
                <a:solidFill>
                  <a:schemeClr val="bg1"/>
                </a:solidFill>
              </a:rPr>
              <a:t>osiguranje kvalitete</a:t>
            </a:r>
            <a:r>
              <a:rPr lang="en-US" sz="2400" dirty="0" smtClean="0">
                <a:solidFill>
                  <a:schemeClr val="bg1"/>
                </a:solidFill>
              </a:rPr>
              <a:t> &amp; </a:t>
            </a:r>
            <a:r>
              <a:rPr lang="hr-HR" sz="2400" dirty="0" smtClean="0">
                <a:solidFill>
                  <a:schemeClr val="bg1"/>
                </a:solidFill>
              </a:rPr>
              <a:t>eksploatacija projekta</a:t>
            </a:r>
            <a:endParaRPr lang="en-US" sz="2400" dirty="0">
              <a:solidFill>
                <a:schemeClr val="bg1"/>
              </a:solidFill>
            </a:endParaRPr>
          </a:p>
        </p:txBody>
      </p:sp>
      <p:pic>
        <p:nvPicPr>
          <p:cNvPr id="4099" name="Picture 3" descr="D:\Vedrana\Vedrana PC doma\AMORES\Images\sweden_square.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4930" y="117226"/>
            <a:ext cx="2884961" cy="2824016"/>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6" name="Picture 2" descr="D:\Vedrana\Vedrana PC doma\AMORES\Images\sweden_square 2.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71930" y="160832"/>
            <a:ext cx="2832518" cy="291988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70688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endParaRPr lang="en-US" dirty="0"/>
          </a:p>
        </p:txBody>
      </p:sp>
      <p:sp>
        <p:nvSpPr>
          <p:cNvPr id="16" name="TextBox 15"/>
          <p:cNvSpPr txBox="1"/>
          <p:nvPr/>
        </p:nvSpPr>
        <p:spPr>
          <a:xfrm>
            <a:off x="5220072" y="920662"/>
            <a:ext cx="3243206" cy="1569660"/>
          </a:xfrm>
          <a:prstGeom prst="rect">
            <a:avLst/>
          </a:prstGeom>
          <a:noFill/>
        </p:spPr>
        <p:txBody>
          <a:bodyPr wrap="square" rtlCol="0">
            <a:spAutoFit/>
          </a:bodyPr>
          <a:lstStyle/>
          <a:p>
            <a:pPr algn="ctr"/>
            <a:r>
              <a:rPr lang="hr-HR" sz="2400" dirty="0" smtClean="0">
                <a:solidFill>
                  <a:schemeClr val="bg1"/>
                </a:solidFill>
              </a:rPr>
              <a:t>Sudjelovanjem </a:t>
            </a:r>
          </a:p>
          <a:p>
            <a:pPr algn="ctr"/>
            <a:r>
              <a:rPr lang="hr-HR" sz="2400" dirty="0" smtClean="0">
                <a:solidFill>
                  <a:schemeClr val="bg1"/>
                </a:solidFill>
              </a:rPr>
              <a:t>u projektu</a:t>
            </a:r>
            <a:r>
              <a:rPr lang="en-US" sz="2400" dirty="0" smtClean="0">
                <a:solidFill>
                  <a:schemeClr val="bg1"/>
                </a:solidFill>
              </a:rPr>
              <a:t> AMORES </a:t>
            </a:r>
            <a:endParaRPr lang="hr-HR" sz="2400" dirty="0" smtClean="0">
              <a:solidFill>
                <a:schemeClr val="bg1"/>
              </a:solidFill>
            </a:endParaRPr>
          </a:p>
          <a:p>
            <a:pPr algn="ctr"/>
            <a:r>
              <a:rPr lang="hr-HR" sz="2400" dirty="0" smtClean="0">
                <a:solidFill>
                  <a:schemeClr val="bg1"/>
                </a:solidFill>
              </a:rPr>
              <a:t>djeca će razviti ljubav </a:t>
            </a:r>
          </a:p>
          <a:p>
            <a:pPr algn="ctr"/>
            <a:r>
              <a:rPr lang="hr-HR" sz="2400" dirty="0" smtClean="0">
                <a:solidFill>
                  <a:schemeClr val="bg1"/>
                </a:solidFill>
              </a:rPr>
              <a:t>prema književnosti</a:t>
            </a:r>
            <a:endParaRPr lang="en-US" sz="2400" dirty="0">
              <a:solidFill>
                <a:schemeClr val="bg1"/>
              </a:solidFill>
            </a:endParaRPr>
          </a:p>
        </p:txBody>
      </p:sp>
      <p:pic>
        <p:nvPicPr>
          <p:cNvPr id="2051" name="Picture 3" descr="D:\Vedrana\Vedrana PC doma\AMORES\Images\kugl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1720" y="2346679"/>
            <a:ext cx="5068821" cy="380161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D:\Vedrana\Vedrana PC doma\AMORES\Images\EU_flag_LLP_EN-01_30percen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5517232"/>
            <a:ext cx="2381250" cy="927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D:\Vedrana\Vedrana PC doma\AMORES\Images\plavo_bez_obruba_ispo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04248" y="5200268"/>
            <a:ext cx="1659030" cy="1244273"/>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D:\Vedrana\Vedrana PC doma\AMORES\Images\drugicvijetak.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04720" y="1851542"/>
            <a:ext cx="766937" cy="100811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descr="D:\Vedrana\Vedrana PC doma\AMORES\Images\fbcover_hrvatska_square.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5536" y="267933"/>
            <a:ext cx="2952328" cy="2788977"/>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18898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descr="D:\Vedrana\Vedrana PC doma\AMORES\Images\59.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1720" y="188640"/>
            <a:ext cx="4823575" cy="64504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16643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dirty="0"/>
          </a:p>
        </p:txBody>
      </p:sp>
      <p:sp>
        <p:nvSpPr>
          <p:cNvPr id="5" name="TextBox 4"/>
          <p:cNvSpPr txBox="1"/>
          <p:nvPr/>
        </p:nvSpPr>
        <p:spPr>
          <a:xfrm>
            <a:off x="1796957" y="2069847"/>
            <a:ext cx="5400600" cy="3293209"/>
          </a:xfrm>
          <a:prstGeom prst="rect">
            <a:avLst/>
          </a:prstGeom>
          <a:noFill/>
        </p:spPr>
        <p:txBody>
          <a:bodyPr wrap="square" rtlCol="0">
            <a:spAutoFit/>
          </a:bodyPr>
          <a:lstStyle/>
          <a:p>
            <a:pPr algn="ctr"/>
            <a:endParaRPr lang="en-US" sz="2800" b="1" dirty="0" smtClean="0">
              <a:solidFill>
                <a:srgbClr val="F68222"/>
              </a:solidFill>
              <a:effectLst>
                <a:outerShdw blurRad="50800" dist="38100" dir="2700000" algn="tl" rotWithShape="0">
                  <a:prstClr val="black">
                    <a:alpha val="40000"/>
                  </a:prstClr>
                </a:outerShdw>
              </a:effectLst>
            </a:endParaRPr>
          </a:p>
          <a:p>
            <a:pPr algn="ctr"/>
            <a:r>
              <a:rPr lang="hr-HR" sz="3600" b="1" dirty="0" smtClean="0">
                <a:solidFill>
                  <a:srgbClr val="F68222"/>
                </a:solidFill>
                <a:effectLst>
                  <a:outerShdw blurRad="50800" dist="38100" dir="2700000" algn="tl" rotWithShape="0">
                    <a:prstClr val="black">
                      <a:alpha val="40000"/>
                    </a:prstClr>
                  </a:outerShdw>
                </a:effectLst>
              </a:rPr>
              <a:t>Podržite nas na </a:t>
            </a:r>
            <a:endParaRPr lang="en-US" sz="3600" b="1" dirty="0" smtClean="0">
              <a:solidFill>
                <a:srgbClr val="F68222"/>
              </a:solidFill>
              <a:effectLst>
                <a:outerShdw blurRad="50800" dist="38100" dir="2700000" algn="tl" rotWithShape="0">
                  <a:prstClr val="black">
                    <a:alpha val="40000"/>
                  </a:prstClr>
                </a:outerShdw>
              </a:effectLst>
            </a:endParaRPr>
          </a:p>
          <a:p>
            <a:pPr algn="ctr"/>
            <a:r>
              <a:rPr lang="en-US" sz="3600" b="1" dirty="0" smtClean="0">
                <a:solidFill>
                  <a:srgbClr val="F68222"/>
                </a:solidFill>
                <a:effectLst>
                  <a:outerShdw blurRad="50800" dist="38100" dir="2700000" algn="tl" rotWithShape="0">
                    <a:prstClr val="black">
                      <a:alpha val="40000"/>
                    </a:prstClr>
                  </a:outerShdw>
                </a:effectLst>
              </a:rPr>
              <a:t> </a:t>
            </a:r>
            <a:r>
              <a:rPr lang="en-US" sz="3600" b="1" dirty="0">
                <a:solidFill>
                  <a:srgbClr val="F68222"/>
                </a:solidFill>
                <a:effectLst>
                  <a:outerShdw blurRad="50800" dist="38100" dir="2700000" algn="tl" rotWithShape="0">
                    <a:prstClr val="black">
                      <a:alpha val="40000"/>
                    </a:prstClr>
                  </a:outerShdw>
                </a:effectLst>
              </a:rPr>
              <a:t>amores-project.eu &amp;</a:t>
            </a:r>
          </a:p>
          <a:p>
            <a:pPr algn="ctr"/>
            <a:r>
              <a:rPr lang="en-US" sz="3600" b="1" dirty="0" err="1">
                <a:solidFill>
                  <a:srgbClr val="F68222"/>
                </a:solidFill>
                <a:effectLst>
                  <a:outerShdw blurRad="50800" dist="38100" dir="2700000" algn="tl" rotWithShape="0">
                    <a:prstClr val="black">
                      <a:alpha val="40000"/>
                    </a:prstClr>
                  </a:outerShdw>
                </a:effectLst>
              </a:rPr>
              <a:t>facebook</a:t>
            </a:r>
            <a:r>
              <a:rPr lang="en-US" sz="3600" b="1" dirty="0">
                <a:solidFill>
                  <a:srgbClr val="F68222"/>
                </a:solidFill>
                <a:effectLst>
                  <a:outerShdw blurRad="50800" dist="38100" dir="2700000" algn="tl" rotWithShape="0">
                    <a:prstClr val="black">
                      <a:alpha val="40000"/>
                    </a:prstClr>
                  </a:outerShdw>
                </a:effectLst>
              </a:rPr>
              <a:t>/</a:t>
            </a:r>
            <a:r>
              <a:rPr lang="en-US" sz="3600" b="1" dirty="0" err="1" smtClean="0">
                <a:solidFill>
                  <a:srgbClr val="F68222"/>
                </a:solidFill>
                <a:effectLst>
                  <a:outerShdw blurRad="50800" dist="38100" dir="2700000" algn="tl" rotWithShape="0">
                    <a:prstClr val="black">
                      <a:alpha val="40000"/>
                    </a:prstClr>
                  </a:outerShdw>
                </a:effectLst>
              </a:rPr>
              <a:t>amoresproject</a:t>
            </a:r>
            <a:endParaRPr lang="ta-IN" sz="3600" b="1" dirty="0" smtClean="0">
              <a:solidFill>
                <a:srgbClr val="F68222"/>
              </a:solidFill>
              <a:effectLst>
                <a:outerShdw blurRad="50800" dist="38100" dir="2700000" algn="tl" rotWithShape="0">
                  <a:prstClr val="black">
                    <a:alpha val="40000"/>
                  </a:prstClr>
                </a:outerShdw>
              </a:effectLst>
            </a:endParaRPr>
          </a:p>
          <a:p>
            <a:pPr algn="ctr"/>
            <a:endParaRPr lang="ta-IN" sz="3600" b="1" dirty="0">
              <a:solidFill>
                <a:srgbClr val="F68222"/>
              </a:solidFill>
              <a:effectLst>
                <a:outerShdw blurRad="50800" dist="38100" dir="2700000" algn="tl" rotWithShape="0">
                  <a:prstClr val="black">
                    <a:alpha val="40000"/>
                  </a:prstClr>
                </a:outerShdw>
              </a:effectLst>
            </a:endParaRPr>
          </a:p>
          <a:p>
            <a:pPr algn="ctr"/>
            <a:r>
              <a:rPr lang="ta-IN" sz="3600" b="1" dirty="0" smtClean="0">
                <a:solidFill>
                  <a:srgbClr val="F68222"/>
                </a:solidFill>
                <a:effectLst>
                  <a:outerShdw blurRad="50800" dist="38100" dir="2700000" algn="tl" rotWithShape="0">
                    <a:prstClr val="black">
                      <a:alpha val="40000"/>
                    </a:prstClr>
                  </a:outerShdw>
                </a:effectLst>
              </a:rPr>
              <a:t>amores@carnet.hr</a:t>
            </a:r>
            <a:endParaRPr lang="en-US" sz="3600" b="1" dirty="0">
              <a:solidFill>
                <a:srgbClr val="F68222"/>
              </a:solidFill>
              <a:effectLst>
                <a:outerShdw blurRad="50800" dist="38100" dir="2700000" algn="tl" rotWithShape="0">
                  <a:prstClr val="black">
                    <a:alpha val="40000"/>
                  </a:prstClr>
                </a:outerShdw>
              </a:effectLst>
            </a:endParaRPr>
          </a:p>
        </p:txBody>
      </p:sp>
      <p:sp>
        <p:nvSpPr>
          <p:cNvPr id="2" name="Title 1"/>
          <p:cNvSpPr>
            <a:spLocks noGrp="1"/>
          </p:cNvSpPr>
          <p:nvPr>
            <p:ph type="title"/>
          </p:nvPr>
        </p:nvSpPr>
        <p:spPr/>
        <p:txBody>
          <a:bodyPr/>
          <a:lstStyle/>
          <a:p>
            <a:endParaRPr lang="en-US"/>
          </a:p>
        </p:txBody>
      </p:sp>
      <p:pic>
        <p:nvPicPr>
          <p:cNvPr id="7" name="Picture 2" descr="D:\Vedrana\Vedrana PC doma\AMORES\Images\plavo_bez_obruba_ispo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4248" y="5200268"/>
            <a:ext cx="1659030" cy="124427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D:\Vedrana\Vedrana PC doma\AMORES\Images\EU_flag_LLP_EN-01_30percen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5517232"/>
            <a:ext cx="2381250" cy="927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15854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2" descr="D:\Vedrana\Vedrana PC doma\AMORES\Images\plavo_bez_obruba_ispo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96336" y="5389852"/>
            <a:ext cx="1659030" cy="124427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D:\Vedrana\Vedrana PC doma\AMORES\Images\EU_flag_LLP_EN-01_30percent.png"/>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79512" y="5742290"/>
            <a:ext cx="2381711" cy="926914"/>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D:\Vedrana\Vedrana PC doma\AMORES\Images\Infografika hrvatski.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99792" y="342145"/>
            <a:ext cx="4896544" cy="62788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14275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dirty="0" smtClean="0">
                <a:solidFill>
                  <a:srgbClr val="000000"/>
                </a:solidFill>
              </a:rPr>
              <a:t>Ciljevi projekta</a:t>
            </a:r>
            <a:endParaRPr lang="en-US" dirty="0">
              <a:solidFill>
                <a:srgbClr val="000000"/>
              </a:solidFill>
            </a:endParaRPr>
          </a:p>
        </p:txBody>
      </p:sp>
      <p:pic>
        <p:nvPicPr>
          <p:cNvPr id="6" name="Picture 2" descr="D:\Vedrana\Vedrana PC doma\AMORES\Images\plavo_bez_obruba_ispo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96336" y="5389852"/>
            <a:ext cx="1659030" cy="124427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D:\Vedrana\Vedrana PC doma\AMORES\Images\EU_flag_LLP_EN-01_30percent.png"/>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79512" y="5742290"/>
            <a:ext cx="2381711" cy="92691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467545" y="1700809"/>
            <a:ext cx="8280920" cy="4154983"/>
          </a:xfrm>
          <a:prstGeom prst="rect">
            <a:avLst/>
          </a:prstGeom>
          <a:noFill/>
        </p:spPr>
        <p:txBody>
          <a:bodyPr wrap="square" rtlCol="0">
            <a:spAutoFit/>
          </a:bodyPr>
          <a:lstStyle/>
          <a:p>
            <a:pPr marL="285750" indent="-285750">
              <a:buFont typeface="Arial"/>
              <a:buChar char="•"/>
            </a:pPr>
            <a:r>
              <a:rPr lang="en-US" sz="2400" dirty="0" err="1">
                <a:solidFill>
                  <a:schemeClr val="bg1"/>
                </a:solidFill>
              </a:rPr>
              <a:t>Unaprijediti</a:t>
            </a:r>
            <a:r>
              <a:rPr lang="en-US" sz="2400" dirty="0">
                <a:solidFill>
                  <a:schemeClr val="bg1"/>
                </a:solidFill>
              </a:rPr>
              <a:t> </a:t>
            </a:r>
            <a:r>
              <a:rPr lang="en-US" sz="2400" dirty="0" err="1">
                <a:solidFill>
                  <a:schemeClr val="bg1"/>
                </a:solidFill>
              </a:rPr>
              <a:t>učenje</a:t>
            </a:r>
            <a:r>
              <a:rPr lang="en-US" sz="2400" dirty="0">
                <a:solidFill>
                  <a:schemeClr val="bg1"/>
                </a:solidFill>
              </a:rPr>
              <a:t> </a:t>
            </a:r>
            <a:r>
              <a:rPr lang="en-US" sz="2400" dirty="0" err="1">
                <a:solidFill>
                  <a:schemeClr val="bg1"/>
                </a:solidFill>
              </a:rPr>
              <a:t>književnosti</a:t>
            </a:r>
            <a:r>
              <a:rPr lang="en-US" sz="2400" dirty="0">
                <a:solidFill>
                  <a:schemeClr val="bg1"/>
                </a:solidFill>
              </a:rPr>
              <a:t> </a:t>
            </a:r>
            <a:r>
              <a:rPr lang="en-US" sz="2400" dirty="0" err="1">
                <a:solidFill>
                  <a:schemeClr val="bg1"/>
                </a:solidFill>
              </a:rPr>
              <a:t>diljem</a:t>
            </a:r>
            <a:r>
              <a:rPr lang="en-US" sz="2400" dirty="0">
                <a:solidFill>
                  <a:schemeClr val="bg1"/>
                </a:solidFill>
              </a:rPr>
              <a:t> Europe </a:t>
            </a:r>
            <a:r>
              <a:rPr lang="en-US" sz="2400" dirty="0" err="1">
                <a:solidFill>
                  <a:schemeClr val="bg1"/>
                </a:solidFill>
              </a:rPr>
              <a:t>omogućujući</a:t>
            </a:r>
            <a:r>
              <a:rPr lang="en-US" sz="2400" dirty="0">
                <a:solidFill>
                  <a:schemeClr val="bg1"/>
                </a:solidFill>
              </a:rPr>
              <a:t> </a:t>
            </a:r>
            <a:r>
              <a:rPr lang="en-US" sz="2400" dirty="0" err="1">
                <a:solidFill>
                  <a:schemeClr val="bg1"/>
                </a:solidFill>
              </a:rPr>
              <a:t>učenicima</a:t>
            </a:r>
            <a:r>
              <a:rPr lang="en-US" sz="2400" dirty="0">
                <a:solidFill>
                  <a:schemeClr val="bg1"/>
                </a:solidFill>
              </a:rPr>
              <a:t> </a:t>
            </a:r>
            <a:r>
              <a:rPr lang="en-US" sz="2400" dirty="0" err="1">
                <a:solidFill>
                  <a:schemeClr val="bg1"/>
                </a:solidFill>
              </a:rPr>
              <a:t>aktivniji</a:t>
            </a:r>
            <a:r>
              <a:rPr lang="en-US" sz="2400" dirty="0">
                <a:solidFill>
                  <a:schemeClr val="bg1"/>
                </a:solidFill>
              </a:rPr>
              <a:t> </a:t>
            </a:r>
            <a:r>
              <a:rPr lang="en-US" sz="2400" dirty="0" err="1">
                <a:solidFill>
                  <a:schemeClr val="bg1"/>
                </a:solidFill>
              </a:rPr>
              <a:t>angažman</a:t>
            </a:r>
            <a:r>
              <a:rPr lang="en-US" sz="2400" dirty="0">
                <a:solidFill>
                  <a:schemeClr val="bg1"/>
                </a:solidFill>
              </a:rPr>
              <a:t> </a:t>
            </a:r>
            <a:r>
              <a:rPr lang="en-US" sz="2400" dirty="0" err="1">
                <a:solidFill>
                  <a:schemeClr val="bg1"/>
                </a:solidFill>
              </a:rPr>
              <a:t>kroz</a:t>
            </a:r>
            <a:r>
              <a:rPr lang="en-US" sz="2400" dirty="0">
                <a:solidFill>
                  <a:schemeClr val="bg1"/>
                </a:solidFill>
              </a:rPr>
              <a:t> </a:t>
            </a:r>
            <a:r>
              <a:rPr lang="en-US" sz="2400" dirty="0" err="1">
                <a:solidFill>
                  <a:schemeClr val="bg1"/>
                </a:solidFill>
              </a:rPr>
              <a:t>korištenje</a:t>
            </a:r>
            <a:r>
              <a:rPr lang="en-US" sz="2400" dirty="0">
                <a:solidFill>
                  <a:schemeClr val="bg1"/>
                </a:solidFill>
              </a:rPr>
              <a:t> </a:t>
            </a:r>
            <a:r>
              <a:rPr lang="en-US" sz="2400" dirty="0" err="1">
                <a:solidFill>
                  <a:schemeClr val="bg1"/>
                </a:solidFill>
              </a:rPr>
              <a:t>metodologije</a:t>
            </a:r>
            <a:r>
              <a:rPr lang="en-US" sz="2400" dirty="0">
                <a:solidFill>
                  <a:schemeClr val="bg1"/>
                </a:solidFill>
              </a:rPr>
              <a:t> </a:t>
            </a:r>
            <a:r>
              <a:rPr lang="en-US" sz="2400" dirty="0" err="1">
                <a:solidFill>
                  <a:schemeClr val="bg1"/>
                </a:solidFill>
              </a:rPr>
              <a:t>zasnovane</a:t>
            </a:r>
            <a:r>
              <a:rPr lang="en-US" sz="2400" dirty="0">
                <a:solidFill>
                  <a:schemeClr val="bg1"/>
                </a:solidFill>
              </a:rPr>
              <a:t> </a:t>
            </a:r>
            <a:r>
              <a:rPr lang="en-US" sz="2400" dirty="0" err="1">
                <a:solidFill>
                  <a:schemeClr val="bg1"/>
                </a:solidFill>
              </a:rPr>
              <a:t>na</a:t>
            </a:r>
            <a:r>
              <a:rPr lang="en-US" sz="2400" dirty="0">
                <a:solidFill>
                  <a:schemeClr val="bg1"/>
                </a:solidFill>
              </a:rPr>
              <a:t> </a:t>
            </a:r>
            <a:r>
              <a:rPr lang="en-US" sz="2400" dirty="0" err="1">
                <a:solidFill>
                  <a:srgbClr val="000000"/>
                </a:solidFill>
              </a:rPr>
              <a:t>kreativnosti</a:t>
            </a:r>
            <a:r>
              <a:rPr lang="en-US" sz="2400" dirty="0">
                <a:solidFill>
                  <a:srgbClr val="000000"/>
                </a:solidFill>
              </a:rPr>
              <a:t> </a:t>
            </a:r>
            <a:r>
              <a:rPr lang="en-US" sz="2400" dirty="0" err="1">
                <a:solidFill>
                  <a:schemeClr val="bg1"/>
                </a:solidFill>
              </a:rPr>
              <a:t>i</a:t>
            </a:r>
            <a:r>
              <a:rPr lang="en-US" sz="2400" dirty="0">
                <a:solidFill>
                  <a:schemeClr val="bg1"/>
                </a:solidFill>
              </a:rPr>
              <a:t> </a:t>
            </a:r>
            <a:r>
              <a:rPr lang="en-US" sz="2400" dirty="0" err="1">
                <a:solidFill>
                  <a:schemeClr val="bg1"/>
                </a:solidFill>
              </a:rPr>
              <a:t>suradnji</a:t>
            </a:r>
            <a:r>
              <a:rPr lang="en-US" sz="2400" dirty="0">
                <a:solidFill>
                  <a:schemeClr val="bg1"/>
                </a:solidFill>
              </a:rPr>
              <a:t>,</a:t>
            </a:r>
          </a:p>
          <a:p>
            <a:pPr marL="285750" indent="-285750">
              <a:buFont typeface="Arial"/>
              <a:buChar char="•"/>
            </a:pPr>
            <a:r>
              <a:rPr lang="en-US" sz="2400" dirty="0" err="1">
                <a:solidFill>
                  <a:schemeClr val="bg1"/>
                </a:solidFill>
              </a:rPr>
              <a:t>Povećati</a:t>
            </a:r>
            <a:r>
              <a:rPr lang="en-US" sz="2400" dirty="0">
                <a:solidFill>
                  <a:schemeClr val="bg1"/>
                </a:solidFill>
              </a:rPr>
              <a:t> </a:t>
            </a:r>
            <a:r>
              <a:rPr lang="en-US" sz="2400" dirty="0" err="1">
                <a:solidFill>
                  <a:schemeClr val="bg1"/>
                </a:solidFill>
              </a:rPr>
              <a:t>digitalne</a:t>
            </a:r>
            <a:r>
              <a:rPr lang="en-US" sz="2400" dirty="0">
                <a:solidFill>
                  <a:schemeClr val="bg1"/>
                </a:solidFill>
              </a:rPr>
              <a:t> </a:t>
            </a:r>
            <a:r>
              <a:rPr lang="en-US" sz="2400" dirty="0" err="1">
                <a:solidFill>
                  <a:schemeClr val="bg1"/>
                </a:solidFill>
              </a:rPr>
              <a:t>kompetencije</a:t>
            </a:r>
            <a:r>
              <a:rPr lang="en-US" sz="2400" dirty="0">
                <a:solidFill>
                  <a:schemeClr val="bg1"/>
                </a:solidFill>
              </a:rPr>
              <a:t> </a:t>
            </a:r>
            <a:r>
              <a:rPr lang="en-US" sz="2400" dirty="0" err="1">
                <a:solidFill>
                  <a:schemeClr val="bg1"/>
                </a:solidFill>
              </a:rPr>
              <a:t>učenika</a:t>
            </a:r>
            <a:r>
              <a:rPr lang="en-US" sz="2400" dirty="0">
                <a:solidFill>
                  <a:schemeClr val="bg1"/>
                </a:solidFill>
              </a:rPr>
              <a:t> </a:t>
            </a:r>
            <a:r>
              <a:rPr lang="en-US" sz="2400" dirty="0" err="1">
                <a:solidFill>
                  <a:schemeClr val="bg1"/>
                </a:solidFill>
              </a:rPr>
              <a:t>i</a:t>
            </a:r>
            <a:r>
              <a:rPr lang="en-US" sz="2400" dirty="0">
                <a:solidFill>
                  <a:schemeClr val="bg1"/>
                </a:solidFill>
              </a:rPr>
              <a:t> </a:t>
            </a:r>
            <a:r>
              <a:rPr lang="en-US" sz="2400" dirty="0" err="1">
                <a:solidFill>
                  <a:schemeClr val="bg1"/>
                </a:solidFill>
              </a:rPr>
              <a:t>nastavnika</a:t>
            </a:r>
            <a:r>
              <a:rPr lang="en-US" sz="2400" dirty="0">
                <a:solidFill>
                  <a:schemeClr val="bg1"/>
                </a:solidFill>
              </a:rPr>
              <a:t> </a:t>
            </a:r>
            <a:r>
              <a:rPr lang="en-US" sz="2400" dirty="0" err="1">
                <a:solidFill>
                  <a:schemeClr val="bg1"/>
                </a:solidFill>
              </a:rPr>
              <a:t>kroz</a:t>
            </a:r>
            <a:r>
              <a:rPr lang="en-US" sz="2400" dirty="0">
                <a:solidFill>
                  <a:schemeClr val="bg1"/>
                </a:solidFill>
              </a:rPr>
              <a:t> </a:t>
            </a:r>
            <a:r>
              <a:rPr lang="en-US" sz="2400" dirty="0" err="1">
                <a:solidFill>
                  <a:schemeClr val="bg1"/>
                </a:solidFill>
              </a:rPr>
              <a:t>stvaranje</a:t>
            </a:r>
            <a:r>
              <a:rPr lang="en-US" sz="2400" dirty="0">
                <a:solidFill>
                  <a:schemeClr val="bg1"/>
                </a:solidFill>
              </a:rPr>
              <a:t> e-</a:t>
            </a:r>
            <a:r>
              <a:rPr lang="en-US" sz="2400" dirty="0" err="1">
                <a:solidFill>
                  <a:schemeClr val="bg1"/>
                </a:solidFill>
              </a:rPr>
              <a:t>artefakata</a:t>
            </a:r>
            <a:r>
              <a:rPr lang="en-US" sz="2400" dirty="0">
                <a:solidFill>
                  <a:schemeClr val="bg1"/>
                </a:solidFill>
              </a:rPr>
              <a:t>, </a:t>
            </a:r>
          </a:p>
          <a:p>
            <a:pPr marL="285750" indent="-285750">
              <a:buFont typeface="Arial"/>
              <a:buChar char="•"/>
            </a:pPr>
            <a:r>
              <a:rPr lang="en-US" sz="2400" dirty="0" err="1">
                <a:solidFill>
                  <a:schemeClr val="bg1"/>
                </a:solidFill>
              </a:rPr>
              <a:t>Osnažiti</a:t>
            </a:r>
            <a:r>
              <a:rPr lang="en-US" sz="2400" dirty="0">
                <a:solidFill>
                  <a:schemeClr val="bg1"/>
                </a:solidFill>
              </a:rPr>
              <a:t> </a:t>
            </a:r>
            <a:r>
              <a:rPr lang="en-US" sz="2400" dirty="0" err="1">
                <a:solidFill>
                  <a:schemeClr val="bg1"/>
                </a:solidFill>
              </a:rPr>
              <a:t>nastavnike</a:t>
            </a:r>
            <a:r>
              <a:rPr lang="en-US" sz="2400" dirty="0">
                <a:solidFill>
                  <a:schemeClr val="bg1"/>
                </a:solidFill>
              </a:rPr>
              <a:t> </a:t>
            </a:r>
            <a:r>
              <a:rPr lang="en-US" sz="2400" dirty="0" err="1">
                <a:solidFill>
                  <a:schemeClr val="bg1"/>
                </a:solidFill>
              </a:rPr>
              <a:t>korištenjem</a:t>
            </a:r>
            <a:r>
              <a:rPr lang="en-US" sz="2400" dirty="0">
                <a:solidFill>
                  <a:schemeClr val="bg1"/>
                </a:solidFill>
              </a:rPr>
              <a:t> </a:t>
            </a:r>
            <a:r>
              <a:rPr lang="en-US" sz="2400" dirty="0" err="1">
                <a:solidFill>
                  <a:schemeClr val="bg1"/>
                </a:solidFill>
              </a:rPr>
              <a:t>novih</a:t>
            </a:r>
            <a:r>
              <a:rPr lang="en-US" sz="2400" dirty="0">
                <a:solidFill>
                  <a:schemeClr val="bg1"/>
                </a:solidFill>
              </a:rPr>
              <a:t> </a:t>
            </a:r>
            <a:r>
              <a:rPr lang="en-US" sz="2400" dirty="0" err="1">
                <a:solidFill>
                  <a:schemeClr val="bg1"/>
                </a:solidFill>
              </a:rPr>
              <a:t>tehnologija</a:t>
            </a:r>
            <a:r>
              <a:rPr lang="en-US" sz="2400" dirty="0">
                <a:solidFill>
                  <a:schemeClr val="bg1"/>
                </a:solidFill>
              </a:rPr>
              <a:t> s </a:t>
            </a:r>
            <a:r>
              <a:rPr lang="en-US" sz="2400" dirty="0" err="1">
                <a:solidFill>
                  <a:schemeClr val="bg1"/>
                </a:solidFill>
              </a:rPr>
              <a:t>ciljem</a:t>
            </a:r>
            <a:r>
              <a:rPr lang="en-US" sz="2400" dirty="0">
                <a:solidFill>
                  <a:schemeClr val="bg1"/>
                </a:solidFill>
              </a:rPr>
              <a:t> </a:t>
            </a:r>
            <a:r>
              <a:rPr lang="en-US" sz="2400" dirty="0" err="1">
                <a:solidFill>
                  <a:schemeClr val="bg1"/>
                </a:solidFill>
              </a:rPr>
              <a:t>povećavanja</a:t>
            </a:r>
            <a:r>
              <a:rPr lang="en-US" sz="2400" dirty="0">
                <a:solidFill>
                  <a:schemeClr val="bg1"/>
                </a:solidFill>
              </a:rPr>
              <a:t> </a:t>
            </a:r>
            <a:r>
              <a:rPr lang="en-US" sz="2400" dirty="0" err="1">
                <a:solidFill>
                  <a:schemeClr val="bg1"/>
                </a:solidFill>
              </a:rPr>
              <a:t>njihovih</a:t>
            </a:r>
            <a:r>
              <a:rPr lang="en-US" sz="2400" dirty="0">
                <a:solidFill>
                  <a:schemeClr val="bg1"/>
                </a:solidFill>
              </a:rPr>
              <a:t> </a:t>
            </a:r>
            <a:r>
              <a:rPr lang="en-US" sz="2400" dirty="0" err="1">
                <a:solidFill>
                  <a:schemeClr val="bg1"/>
                </a:solidFill>
              </a:rPr>
              <a:t>pedagoških</a:t>
            </a:r>
            <a:r>
              <a:rPr lang="en-US" sz="2400" dirty="0">
                <a:solidFill>
                  <a:schemeClr val="bg1"/>
                </a:solidFill>
              </a:rPr>
              <a:t> </a:t>
            </a:r>
            <a:r>
              <a:rPr lang="en-US" sz="2400" dirty="0" err="1">
                <a:solidFill>
                  <a:schemeClr val="bg1"/>
                </a:solidFill>
              </a:rPr>
              <a:t>kompetencija</a:t>
            </a:r>
            <a:r>
              <a:rPr lang="en-US" sz="2400" dirty="0">
                <a:solidFill>
                  <a:schemeClr val="bg1"/>
                </a:solidFill>
              </a:rPr>
              <a:t>,</a:t>
            </a:r>
          </a:p>
          <a:p>
            <a:pPr marL="285750" indent="-285750">
              <a:buFont typeface="Arial"/>
              <a:buChar char="•"/>
            </a:pPr>
            <a:r>
              <a:rPr lang="en-US" sz="2400" dirty="0" err="1">
                <a:solidFill>
                  <a:schemeClr val="bg1"/>
                </a:solidFill>
              </a:rPr>
              <a:t>Povećati</a:t>
            </a:r>
            <a:r>
              <a:rPr lang="en-US" sz="2400" dirty="0">
                <a:solidFill>
                  <a:schemeClr val="bg1"/>
                </a:solidFill>
              </a:rPr>
              <a:t> </a:t>
            </a:r>
            <a:r>
              <a:rPr lang="en-US" sz="2400" dirty="0" err="1">
                <a:solidFill>
                  <a:schemeClr val="bg1"/>
                </a:solidFill>
              </a:rPr>
              <a:t>održivost</a:t>
            </a:r>
            <a:r>
              <a:rPr lang="en-US" sz="2400" dirty="0">
                <a:solidFill>
                  <a:schemeClr val="bg1"/>
                </a:solidFill>
              </a:rPr>
              <a:t> </a:t>
            </a:r>
            <a:r>
              <a:rPr lang="en-US" sz="2400" dirty="0" err="1">
                <a:solidFill>
                  <a:schemeClr val="bg1"/>
                </a:solidFill>
              </a:rPr>
              <a:t>kroz</a:t>
            </a:r>
            <a:r>
              <a:rPr lang="en-US" sz="2400" dirty="0">
                <a:solidFill>
                  <a:schemeClr val="bg1"/>
                </a:solidFill>
              </a:rPr>
              <a:t> </a:t>
            </a:r>
            <a:r>
              <a:rPr lang="en-US" sz="2400" dirty="0" err="1">
                <a:solidFill>
                  <a:schemeClr val="bg1"/>
                </a:solidFill>
              </a:rPr>
              <a:t>europsku</a:t>
            </a:r>
            <a:r>
              <a:rPr lang="en-US" sz="2400" dirty="0">
                <a:solidFill>
                  <a:schemeClr val="bg1"/>
                </a:solidFill>
              </a:rPr>
              <a:t> </a:t>
            </a:r>
            <a:r>
              <a:rPr lang="en-US" sz="2400" dirty="0" err="1">
                <a:solidFill>
                  <a:schemeClr val="bg1"/>
                </a:solidFill>
              </a:rPr>
              <a:t>komponentu</a:t>
            </a:r>
            <a:r>
              <a:rPr lang="en-US" sz="2400" dirty="0">
                <a:solidFill>
                  <a:schemeClr val="bg1"/>
                </a:solidFill>
              </a:rPr>
              <a:t> – </a:t>
            </a:r>
            <a:r>
              <a:rPr lang="en-US" sz="2400" dirty="0" err="1">
                <a:solidFill>
                  <a:schemeClr val="bg1"/>
                </a:solidFill>
              </a:rPr>
              <a:t>učenici</a:t>
            </a:r>
            <a:r>
              <a:rPr lang="en-US" sz="2400" dirty="0">
                <a:solidFill>
                  <a:schemeClr val="bg1"/>
                </a:solidFill>
              </a:rPr>
              <a:t> </a:t>
            </a:r>
            <a:r>
              <a:rPr lang="en-US" sz="2400" dirty="0" err="1">
                <a:solidFill>
                  <a:schemeClr val="bg1"/>
                </a:solidFill>
              </a:rPr>
              <a:t>će</a:t>
            </a:r>
            <a:r>
              <a:rPr lang="en-US" sz="2400" dirty="0">
                <a:solidFill>
                  <a:schemeClr val="bg1"/>
                </a:solidFill>
              </a:rPr>
              <a:t> </a:t>
            </a:r>
            <a:r>
              <a:rPr lang="en-US" sz="2400" dirty="0" err="1">
                <a:solidFill>
                  <a:schemeClr val="bg1"/>
                </a:solidFill>
              </a:rPr>
              <a:t>dijeliti</a:t>
            </a:r>
            <a:r>
              <a:rPr lang="en-US" sz="2400" dirty="0">
                <a:solidFill>
                  <a:schemeClr val="bg1"/>
                </a:solidFill>
              </a:rPr>
              <a:t> </a:t>
            </a:r>
            <a:r>
              <a:rPr lang="en-US" sz="2400" dirty="0" err="1">
                <a:solidFill>
                  <a:schemeClr val="bg1"/>
                </a:solidFill>
              </a:rPr>
              <a:t>znanje</a:t>
            </a:r>
            <a:r>
              <a:rPr lang="en-US" sz="2400" dirty="0">
                <a:solidFill>
                  <a:schemeClr val="bg1"/>
                </a:solidFill>
              </a:rPr>
              <a:t> s </a:t>
            </a:r>
            <a:r>
              <a:rPr lang="en-US" sz="2400" dirty="0" err="1">
                <a:solidFill>
                  <a:schemeClr val="bg1"/>
                </a:solidFill>
              </a:rPr>
              <a:t>vršnjacima</a:t>
            </a:r>
            <a:r>
              <a:rPr lang="en-US" sz="2400" dirty="0">
                <a:solidFill>
                  <a:schemeClr val="bg1"/>
                </a:solidFill>
              </a:rPr>
              <a:t> </a:t>
            </a:r>
            <a:r>
              <a:rPr lang="en-US" sz="2400" dirty="0" err="1">
                <a:solidFill>
                  <a:schemeClr val="bg1"/>
                </a:solidFill>
              </a:rPr>
              <a:t>iz</a:t>
            </a:r>
            <a:r>
              <a:rPr lang="en-US" sz="2400" dirty="0">
                <a:solidFill>
                  <a:schemeClr val="bg1"/>
                </a:solidFill>
              </a:rPr>
              <a:t> </a:t>
            </a:r>
            <a:r>
              <a:rPr lang="en-US" sz="2400" dirty="0" err="1">
                <a:solidFill>
                  <a:schemeClr val="bg1"/>
                </a:solidFill>
              </a:rPr>
              <a:t>drugih</a:t>
            </a:r>
            <a:r>
              <a:rPr lang="en-US" sz="2400" dirty="0">
                <a:solidFill>
                  <a:schemeClr val="bg1"/>
                </a:solidFill>
              </a:rPr>
              <a:t> </a:t>
            </a:r>
            <a:r>
              <a:rPr lang="en-US" sz="2400" dirty="0" err="1">
                <a:solidFill>
                  <a:schemeClr val="bg1"/>
                </a:solidFill>
              </a:rPr>
              <a:t>zemalja</a:t>
            </a:r>
            <a:r>
              <a:rPr lang="en-US" sz="2400" dirty="0">
                <a:solidFill>
                  <a:schemeClr val="bg1"/>
                </a:solidFill>
              </a:rPr>
              <a:t> </a:t>
            </a:r>
            <a:r>
              <a:rPr lang="en-US" sz="2400" dirty="0" err="1">
                <a:solidFill>
                  <a:schemeClr val="bg1"/>
                </a:solidFill>
              </a:rPr>
              <a:t>te</a:t>
            </a:r>
            <a:r>
              <a:rPr lang="en-US" sz="2400" dirty="0">
                <a:solidFill>
                  <a:schemeClr val="bg1"/>
                </a:solidFill>
              </a:rPr>
              <a:t> </a:t>
            </a:r>
            <a:r>
              <a:rPr lang="en-US" sz="2400" dirty="0" err="1">
                <a:solidFill>
                  <a:schemeClr val="bg1"/>
                </a:solidFill>
              </a:rPr>
              <a:t>tako</a:t>
            </a:r>
            <a:r>
              <a:rPr lang="en-US" sz="2400" dirty="0">
                <a:solidFill>
                  <a:schemeClr val="bg1"/>
                </a:solidFill>
              </a:rPr>
              <a:t> </a:t>
            </a:r>
            <a:r>
              <a:rPr lang="en-US" sz="2400" dirty="0" err="1">
                <a:solidFill>
                  <a:schemeClr val="bg1"/>
                </a:solidFill>
              </a:rPr>
              <a:t>promovirati</a:t>
            </a:r>
            <a:r>
              <a:rPr lang="en-US" sz="2400" dirty="0">
                <a:solidFill>
                  <a:schemeClr val="bg1"/>
                </a:solidFill>
              </a:rPr>
              <a:t> </a:t>
            </a:r>
            <a:r>
              <a:rPr lang="en-US" sz="2400" dirty="0" err="1">
                <a:solidFill>
                  <a:schemeClr val="bg1"/>
                </a:solidFill>
              </a:rPr>
              <a:t>osjećaj</a:t>
            </a:r>
            <a:r>
              <a:rPr lang="en-US" sz="2400" dirty="0">
                <a:solidFill>
                  <a:schemeClr val="bg1"/>
                </a:solidFill>
              </a:rPr>
              <a:t> </a:t>
            </a:r>
            <a:r>
              <a:rPr lang="en-US" sz="2400" dirty="0" err="1">
                <a:solidFill>
                  <a:schemeClr val="bg1"/>
                </a:solidFill>
              </a:rPr>
              <a:t>europskog</a:t>
            </a:r>
            <a:r>
              <a:rPr lang="en-US" sz="2400" dirty="0">
                <a:solidFill>
                  <a:schemeClr val="bg1"/>
                </a:solidFill>
              </a:rPr>
              <a:t> </a:t>
            </a:r>
            <a:r>
              <a:rPr lang="en-US" sz="2400" dirty="0" err="1">
                <a:solidFill>
                  <a:schemeClr val="bg1"/>
                </a:solidFill>
              </a:rPr>
              <a:t>identiteta</a:t>
            </a:r>
            <a:r>
              <a:rPr lang="en-US" sz="2400" dirty="0">
                <a:solidFill>
                  <a:schemeClr val="bg1"/>
                </a:solidFill>
              </a:rPr>
              <a:t>.</a:t>
            </a:r>
          </a:p>
          <a:p>
            <a:pPr marL="285750" indent="-285750">
              <a:buFont typeface="Arial"/>
              <a:buChar char="•"/>
            </a:pPr>
            <a:endParaRPr lang="en-US" sz="2400" dirty="0">
              <a:solidFill>
                <a:schemeClr val="bg1"/>
              </a:solidFill>
            </a:endParaRPr>
          </a:p>
        </p:txBody>
      </p:sp>
    </p:spTree>
    <p:extLst>
      <p:ext uri="{BB962C8B-B14F-4D97-AF65-F5344CB8AC3E}">
        <p14:creationId xmlns:p14="http://schemas.microsoft.com/office/powerpoint/2010/main" val="2651119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2051" name="Picture 3" descr="D:\Vedrana\Vedrana PC doma\AMORES\Images\kugl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1720" y="2347958"/>
            <a:ext cx="5068821" cy="380161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D:\Vedrana\Vedrana PC doma\AMORES\Images\EU_flag_LLP_EN-01_30percen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5517232"/>
            <a:ext cx="2381250" cy="927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D:\Vedrana\Vedrana PC doma\AMORES\Images\plavo_bez_obruba_ispo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04248" y="5200268"/>
            <a:ext cx="1659030" cy="1244273"/>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D:\Vedrana\Vedrana PC doma\AMORES\Images\drugicvijetak.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37491" y="1916832"/>
            <a:ext cx="766937" cy="100811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D:\Vedrana\Vedrana PC doma\AMORES\Images\AMORES map smaller.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9552" y="476671"/>
            <a:ext cx="2592288" cy="252028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696191" y="767315"/>
            <a:ext cx="2216113" cy="1938992"/>
          </a:xfrm>
          <a:prstGeom prst="rect">
            <a:avLst/>
          </a:prstGeom>
          <a:noFill/>
        </p:spPr>
        <p:txBody>
          <a:bodyPr wrap="square" rtlCol="0">
            <a:spAutoFit/>
          </a:bodyPr>
          <a:lstStyle/>
          <a:p>
            <a:pPr algn="ctr"/>
            <a:r>
              <a:rPr lang="en-US" sz="2400" dirty="0" smtClean="0">
                <a:solidFill>
                  <a:schemeClr val="bg1"/>
                </a:solidFill>
              </a:rPr>
              <a:t>2 god</a:t>
            </a:r>
            <a:r>
              <a:rPr lang="hr-HR" sz="2400" dirty="0" smtClean="0">
                <a:solidFill>
                  <a:schemeClr val="bg1"/>
                </a:solidFill>
              </a:rPr>
              <a:t>.</a:t>
            </a:r>
            <a:r>
              <a:rPr lang="en-US" sz="2400" dirty="0">
                <a:solidFill>
                  <a:schemeClr val="bg1"/>
                </a:solidFill>
              </a:rPr>
              <a:t> </a:t>
            </a:r>
            <a:endParaRPr lang="hr-HR" sz="2400" dirty="0" smtClean="0">
              <a:solidFill>
                <a:schemeClr val="bg1"/>
              </a:solidFill>
            </a:endParaRPr>
          </a:p>
          <a:p>
            <a:pPr algn="ctr"/>
            <a:r>
              <a:rPr lang="en-US" sz="2400" dirty="0" smtClean="0">
                <a:solidFill>
                  <a:schemeClr val="bg1"/>
                </a:solidFill>
              </a:rPr>
              <a:t>5 </a:t>
            </a:r>
            <a:r>
              <a:rPr lang="hr-HR" sz="2400" dirty="0">
                <a:solidFill>
                  <a:schemeClr val="bg1"/>
                </a:solidFill>
              </a:rPr>
              <a:t>škola</a:t>
            </a:r>
            <a:r>
              <a:rPr lang="en-US" sz="2400" dirty="0">
                <a:solidFill>
                  <a:schemeClr val="bg1"/>
                </a:solidFill>
              </a:rPr>
              <a:t> </a:t>
            </a:r>
            <a:endParaRPr lang="en-US" sz="2400" dirty="0" smtClean="0">
              <a:solidFill>
                <a:schemeClr val="bg1"/>
              </a:solidFill>
            </a:endParaRPr>
          </a:p>
          <a:p>
            <a:pPr algn="ctr"/>
            <a:r>
              <a:rPr lang="en-US" sz="2400" dirty="0" smtClean="0">
                <a:solidFill>
                  <a:schemeClr val="bg1"/>
                </a:solidFill>
              </a:rPr>
              <a:t>9 partner</a:t>
            </a:r>
            <a:r>
              <a:rPr lang="hr-HR" sz="2400" dirty="0" smtClean="0">
                <a:solidFill>
                  <a:schemeClr val="bg1"/>
                </a:solidFill>
              </a:rPr>
              <a:t>a</a:t>
            </a:r>
          </a:p>
          <a:p>
            <a:pPr algn="ctr"/>
            <a:r>
              <a:rPr lang="en-US" sz="2400" dirty="0" smtClean="0">
                <a:solidFill>
                  <a:schemeClr val="bg1"/>
                </a:solidFill>
              </a:rPr>
              <a:t>200 </a:t>
            </a:r>
            <a:r>
              <a:rPr lang="hr-HR" sz="2400" dirty="0">
                <a:solidFill>
                  <a:schemeClr val="bg1"/>
                </a:solidFill>
              </a:rPr>
              <a:t>učenika</a:t>
            </a:r>
            <a:endParaRPr lang="en-US" sz="2400" dirty="0" smtClean="0">
              <a:solidFill>
                <a:schemeClr val="bg1"/>
              </a:solidFill>
            </a:endParaRPr>
          </a:p>
          <a:p>
            <a:pPr algn="ctr"/>
            <a:r>
              <a:rPr lang="en-US" sz="2400" dirty="0" smtClean="0">
                <a:solidFill>
                  <a:schemeClr val="bg1"/>
                </a:solidFill>
              </a:rPr>
              <a:t>10 </a:t>
            </a:r>
            <a:r>
              <a:rPr lang="hr-HR" sz="2400" dirty="0" smtClean="0">
                <a:solidFill>
                  <a:schemeClr val="bg1"/>
                </a:solidFill>
              </a:rPr>
              <a:t>nastavnika</a:t>
            </a:r>
            <a:endParaRPr lang="en-US" sz="2400" dirty="0" smtClean="0">
              <a:solidFill>
                <a:schemeClr val="bg1"/>
              </a:solidFill>
            </a:endParaRPr>
          </a:p>
        </p:txBody>
      </p:sp>
    </p:spTree>
    <p:extLst>
      <p:ext uri="{BB962C8B-B14F-4D97-AF65-F5344CB8AC3E}">
        <p14:creationId xmlns:p14="http://schemas.microsoft.com/office/powerpoint/2010/main" val="2185075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endParaRPr lang="en-US" dirty="0"/>
          </a:p>
        </p:txBody>
      </p:sp>
      <p:pic>
        <p:nvPicPr>
          <p:cNvPr id="2051" name="Picture 3" descr="D:\Vedrana\Vedrana PC doma\AMORES\Images\kugl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1720" y="2347958"/>
            <a:ext cx="5068821" cy="380161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D:\Vedrana\Vedrana PC doma\AMORES\Images\EU_flag_LLP_EN-01_30percen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5517232"/>
            <a:ext cx="2381250" cy="927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D:\Vedrana\Vedrana PC doma\AMORES\Images\plavo_bez_obruba_ispo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04248" y="5200268"/>
            <a:ext cx="1659030" cy="1244273"/>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D:\Vedrana\Vedrana PC doma\AMORES\Images\drugicvijetak.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256889">
            <a:off x="5159979" y="2190122"/>
            <a:ext cx="766937" cy="100811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D:\Vedrana\Vedrana PC doma\AMORES\Images\plavo_bez_obruba_ispod.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9512" y="182604"/>
            <a:ext cx="3534484" cy="26508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220072" y="1621213"/>
            <a:ext cx="3096344" cy="461665"/>
          </a:xfrm>
          <a:prstGeom prst="rect">
            <a:avLst/>
          </a:prstGeom>
          <a:noFill/>
        </p:spPr>
        <p:txBody>
          <a:bodyPr wrap="square" rtlCol="0">
            <a:spAutoFit/>
          </a:bodyPr>
          <a:lstStyle/>
          <a:p>
            <a:pPr algn="ctr"/>
            <a:r>
              <a:rPr lang="hr-HR" sz="2400" dirty="0" smtClean="0">
                <a:solidFill>
                  <a:schemeClr val="bg1"/>
                </a:solidFill>
              </a:rPr>
              <a:t>Natječaj za izradu loga</a:t>
            </a:r>
            <a:endParaRPr lang="en-US" sz="2400" dirty="0">
              <a:solidFill>
                <a:schemeClr val="bg1"/>
              </a:solidFill>
            </a:endParaRPr>
          </a:p>
        </p:txBody>
      </p:sp>
    </p:spTree>
    <p:extLst>
      <p:ext uri="{BB962C8B-B14F-4D97-AF65-F5344CB8AC3E}">
        <p14:creationId xmlns:p14="http://schemas.microsoft.com/office/powerpoint/2010/main" val="2068527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endParaRPr lang="en-US" dirty="0"/>
          </a:p>
        </p:txBody>
      </p:sp>
      <p:sp>
        <p:nvSpPr>
          <p:cNvPr id="16" name="TextBox 15"/>
          <p:cNvSpPr txBox="1"/>
          <p:nvPr/>
        </p:nvSpPr>
        <p:spPr>
          <a:xfrm>
            <a:off x="5188932" y="1925888"/>
            <a:ext cx="3744416" cy="830997"/>
          </a:xfrm>
          <a:prstGeom prst="rect">
            <a:avLst/>
          </a:prstGeom>
          <a:noFill/>
        </p:spPr>
        <p:txBody>
          <a:bodyPr wrap="square" rtlCol="0">
            <a:spAutoFit/>
          </a:bodyPr>
          <a:lstStyle/>
          <a:p>
            <a:pPr algn="ctr"/>
            <a:r>
              <a:rPr lang="hr-HR" sz="2400" dirty="0" smtClean="0">
                <a:solidFill>
                  <a:schemeClr val="bg1"/>
                </a:solidFill>
              </a:rPr>
              <a:t>Pregled dostupne l</a:t>
            </a:r>
            <a:r>
              <a:rPr lang="en-US" sz="2400" dirty="0" err="1" smtClean="0">
                <a:solidFill>
                  <a:schemeClr val="bg1"/>
                </a:solidFill>
              </a:rPr>
              <a:t>iterature</a:t>
            </a:r>
            <a:r>
              <a:rPr lang="en-US" sz="2400" dirty="0" smtClean="0">
                <a:solidFill>
                  <a:schemeClr val="bg1"/>
                </a:solidFill>
              </a:rPr>
              <a:t> &amp; </a:t>
            </a:r>
            <a:r>
              <a:rPr lang="hr-HR" sz="2400" dirty="0" smtClean="0">
                <a:solidFill>
                  <a:schemeClr val="bg1"/>
                </a:solidFill>
              </a:rPr>
              <a:t>analiza potreba korisnika </a:t>
            </a:r>
            <a:r>
              <a:rPr lang="en-US" sz="2400" dirty="0" smtClean="0">
                <a:solidFill>
                  <a:schemeClr val="bg1"/>
                </a:solidFill>
              </a:rPr>
              <a:t> </a:t>
            </a:r>
            <a:endParaRPr lang="en-US" sz="2400" dirty="0">
              <a:solidFill>
                <a:schemeClr val="bg1"/>
              </a:solidFill>
            </a:endParaRPr>
          </a:p>
        </p:txBody>
      </p:sp>
      <p:pic>
        <p:nvPicPr>
          <p:cNvPr id="2051" name="Picture 3" descr="D:\Vedrana\Vedrana PC doma\AMORES\Images\kugl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1720" y="2341387"/>
            <a:ext cx="5068821" cy="380161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D:\Vedrana\Vedrana PC doma\AMORES\Images\EU_flag_LLP_EN-01_30percen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5517232"/>
            <a:ext cx="2381250" cy="927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D:\Vedrana\Vedrana PC doma\AMORES\Images\plavo_bez_obruba_ispo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04248" y="5200268"/>
            <a:ext cx="1659030" cy="1244273"/>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D:\Vedrana\Vedrana PC doma\AMORES\Images\drugicvijetak.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5700699" y="3172237"/>
            <a:ext cx="766937" cy="100811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D:\Vedrana\Vedrana PC doma\AMORES\Images\lit review visual_square.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9321" y="367795"/>
            <a:ext cx="2804798" cy="2664297"/>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70878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endParaRPr lang="en-US" dirty="0"/>
          </a:p>
        </p:txBody>
      </p:sp>
      <p:sp>
        <p:nvSpPr>
          <p:cNvPr id="16" name="TextBox 15"/>
          <p:cNvSpPr txBox="1"/>
          <p:nvPr/>
        </p:nvSpPr>
        <p:spPr>
          <a:xfrm>
            <a:off x="5708300" y="3794710"/>
            <a:ext cx="2968156" cy="830997"/>
          </a:xfrm>
          <a:prstGeom prst="rect">
            <a:avLst/>
          </a:prstGeom>
          <a:noFill/>
        </p:spPr>
        <p:txBody>
          <a:bodyPr wrap="square" rtlCol="0">
            <a:spAutoFit/>
          </a:bodyPr>
          <a:lstStyle/>
          <a:p>
            <a:pPr algn="ctr"/>
            <a:r>
              <a:rPr lang="hr-HR" sz="2400" dirty="0" smtClean="0">
                <a:solidFill>
                  <a:schemeClr val="bg1"/>
                </a:solidFill>
              </a:rPr>
              <a:t>Radionica za nastavnike</a:t>
            </a:r>
            <a:endParaRPr lang="en-US" sz="2400" dirty="0">
              <a:solidFill>
                <a:schemeClr val="bg1"/>
              </a:solidFill>
            </a:endParaRPr>
          </a:p>
        </p:txBody>
      </p:sp>
      <p:pic>
        <p:nvPicPr>
          <p:cNvPr id="2051" name="Picture 3" descr="D:\Vedrana\Vedrana PC doma\AMORES\Images\kugl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1720" y="2347958"/>
            <a:ext cx="5068821" cy="380161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D:\Vedrana\Vedrana PC doma\AMORES\Images\EU_flag_LLP_EN-01_30percen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5517232"/>
            <a:ext cx="2381250" cy="927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D:\Vedrana\Vedrana PC doma\AMORES\Images\plavo_bez_obruba_ispo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04248" y="5200268"/>
            <a:ext cx="1659030" cy="1244273"/>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D:\Vedrana\Vedrana PC doma\AMORES\Images\drugicvijetak.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7801874">
            <a:off x="5324832" y="4288170"/>
            <a:ext cx="766937" cy="1008112"/>
          </a:xfrm>
          <a:prstGeom prst="rect">
            <a:avLst/>
          </a:prstGeom>
          <a:noFill/>
          <a:extLst>
            <a:ext uri="{909E8E84-426E-40dd-AFC4-6F175D3DCCD1}">
              <a14:hiddenFill xmlns:a14="http://schemas.microsoft.com/office/drawing/2010/main" xmlns="">
                <a:solidFill>
                  <a:srgbClr val="FFFFFF"/>
                </a:solidFill>
              </a14:hiddenFill>
            </a:ext>
          </a:extLst>
        </p:spPr>
      </p:pic>
      <p:pic>
        <p:nvPicPr>
          <p:cNvPr id="10242" name="Picture 2" descr="D:\Vedrana\Vedrana PC doma\AMORES\Images\workshop_square.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2658" y="374499"/>
            <a:ext cx="2798124" cy="2667457"/>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70878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sp>
        <p:nvSpPr>
          <p:cNvPr id="16" name="TextBox 15"/>
          <p:cNvSpPr txBox="1"/>
          <p:nvPr/>
        </p:nvSpPr>
        <p:spPr>
          <a:xfrm>
            <a:off x="179512" y="4516111"/>
            <a:ext cx="3672408" cy="830997"/>
          </a:xfrm>
          <a:prstGeom prst="rect">
            <a:avLst/>
          </a:prstGeom>
          <a:noFill/>
        </p:spPr>
        <p:txBody>
          <a:bodyPr wrap="square" rtlCol="0">
            <a:spAutoFit/>
          </a:bodyPr>
          <a:lstStyle/>
          <a:p>
            <a:pPr algn="ctr"/>
            <a:r>
              <a:rPr lang="en-US" sz="2400" dirty="0" smtClean="0">
                <a:solidFill>
                  <a:schemeClr val="bg1"/>
                </a:solidFill>
              </a:rPr>
              <a:t>Online </a:t>
            </a:r>
            <a:r>
              <a:rPr lang="hr-HR" sz="2400" dirty="0" smtClean="0">
                <a:solidFill>
                  <a:schemeClr val="bg1"/>
                </a:solidFill>
              </a:rPr>
              <a:t>tečaj</a:t>
            </a:r>
            <a:r>
              <a:rPr lang="en-US" sz="2400" dirty="0" smtClean="0">
                <a:solidFill>
                  <a:schemeClr val="bg1"/>
                </a:solidFill>
              </a:rPr>
              <a:t> &amp;   </a:t>
            </a:r>
          </a:p>
          <a:p>
            <a:pPr algn="ctr"/>
            <a:r>
              <a:rPr lang="en-US" sz="2400" dirty="0" smtClean="0">
                <a:solidFill>
                  <a:schemeClr val="bg1"/>
                </a:solidFill>
              </a:rPr>
              <a:t>     AMORES met</a:t>
            </a:r>
            <a:r>
              <a:rPr lang="hr-HR" sz="2400" dirty="0" smtClean="0">
                <a:solidFill>
                  <a:schemeClr val="bg1"/>
                </a:solidFill>
              </a:rPr>
              <a:t>o</a:t>
            </a:r>
            <a:r>
              <a:rPr lang="en-US" sz="2400" dirty="0" err="1" smtClean="0">
                <a:solidFill>
                  <a:schemeClr val="bg1"/>
                </a:solidFill>
              </a:rPr>
              <a:t>dolog</a:t>
            </a:r>
            <a:r>
              <a:rPr lang="hr-HR" sz="2400" dirty="0" smtClean="0">
                <a:solidFill>
                  <a:schemeClr val="bg1"/>
                </a:solidFill>
              </a:rPr>
              <a:t>ija</a:t>
            </a:r>
            <a:endParaRPr lang="en-US" sz="2400" dirty="0">
              <a:solidFill>
                <a:schemeClr val="bg1"/>
              </a:solidFill>
            </a:endParaRPr>
          </a:p>
        </p:txBody>
      </p:sp>
      <p:pic>
        <p:nvPicPr>
          <p:cNvPr id="2051" name="Picture 3" descr="D:\Vedrana\Vedrana PC doma\AMORES\Images\kugl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4277" y="2347958"/>
            <a:ext cx="5068821" cy="380161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D:\Vedrana\Vedrana PC doma\AMORES\Images\EU_flag_LLP_EN-01_30percen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5517232"/>
            <a:ext cx="2381250" cy="927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D:\Vedrana\Vedrana PC doma\AMORES\Images\plavo_bez_obruba_ispo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04248" y="5200268"/>
            <a:ext cx="1659030" cy="1244273"/>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D:\Vedrana\Vedrana PC doma\AMORES\Images\drugicvijetak.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0800000">
            <a:off x="4058190" y="4825799"/>
            <a:ext cx="766937" cy="1008112"/>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D:\Vedrana\Vedrana PC doma\AMORES\Images\vc_2_visual_square.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7576" y="404664"/>
            <a:ext cx="2879139" cy="259228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70878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endParaRPr lang="en-US" dirty="0"/>
          </a:p>
        </p:txBody>
      </p:sp>
      <p:sp>
        <p:nvSpPr>
          <p:cNvPr id="16" name="TextBox 15"/>
          <p:cNvSpPr txBox="1"/>
          <p:nvPr/>
        </p:nvSpPr>
        <p:spPr>
          <a:xfrm>
            <a:off x="532533" y="3833267"/>
            <a:ext cx="2736304" cy="830997"/>
          </a:xfrm>
          <a:prstGeom prst="rect">
            <a:avLst/>
          </a:prstGeom>
          <a:noFill/>
        </p:spPr>
        <p:txBody>
          <a:bodyPr wrap="square" rtlCol="0">
            <a:spAutoFit/>
          </a:bodyPr>
          <a:lstStyle/>
          <a:p>
            <a:pPr algn="ctr"/>
            <a:r>
              <a:rPr lang="hr-HR" sz="2400" dirty="0" smtClean="0">
                <a:solidFill>
                  <a:schemeClr val="bg1"/>
                </a:solidFill>
              </a:rPr>
              <a:t>I</a:t>
            </a:r>
            <a:r>
              <a:rPr lang="en-US" sz="2400" dirty="0" err="1" smtClean="0">
                <a:solidFill>
                  <a:schemeClr val="bg1"/>
                </a:solidFill>
              </a:rPr>
              <a:t>mplementa</a:t>
            </a:r>
            <a:r>
              <a:rPr lang="hr-HR" sz="2400" dirty="0" smtClean="0">
                <a:solidFill>
                  <a:schemeClr val="bg1"/>
                </a:solidFill>
              </a:rPr>
              <a:t>cija pilota</a:t>
            </a:r>
            <a:r>
              <a:rPr lang="en-US" sz="2400" dirty="0" smtClean="0">
                <a:solidFill>
                  <a:schemeClr val="bg1"/>
                </a:solidFill>
              </a:rPr>
              <a:t> </a:t>
            </a:r>
            <a:endParaRPr lang="en-US" sz="2400" dirty="0">
              <a:solidFill>
                <a:schemeClr val="bg1"/>
              </a:solidFill>
            </a:endParaRPr>
          </a:p>
        </p:txBody>
      </p:sp>
      <p:pic>
        <p:nvPicPr>
          <p:cNvPr id="2051" name="Picture 3" descr="D:\Vedrana\Vedrana PC doma\AMORES\Images\kugl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1720" y="2347958"/>
            <a:ext cx="5068821" cy="380161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D:\Vedrana\Vedrana PC doma\AMORES\Images\EU_flag_LLP_EN-01_30percen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5517232"/>
            <a:ext cx="2381250" cy="927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D:\Vedrana\Vedrana PC doma\AMORES\Images\plavo_bez_obruba_ispo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04248" y="5200268"/>
            <a:ext cx="1659030" cy="1244273"/>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D:\Vedrana\Vedrana PC doma\AMORES\Images\drugicvijetak.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3639276">
            <a:off x="2957083" y="4389570"/>
            <a:ext cx="766937" cy="1008112"/>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D:\Vedrana\Vedrana PC doma\AMORES\Images\lego denmark visual_square.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2613" y="262996"/>
            <a:ext cx="2958214" cy="267401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70878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1145</TotalTime>
  <Words>1647</Words>
  <Application>Microsoft Office PowerPoint</Application>
  <PresentationFormat>On-screen Show (4:3)</PresentationFormat>
  <Paragraphs>93</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Latha</vt:lpstr>
      <vt:lpstr>Office Theme</vt:lpstr>
      <vt:lpstr>PowerPoint Presentation</vt:lpstr>
      <vt:lpstr>PowerPoint Presentation</vt:lpstr>
      <vt:lpstr>Ciljevi projekta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AMORES</dc:title>
  <dc:creator>Vojkovic Estatiev</dc:creator>
  <cp:lastModifiedBy>Boris</cp:lastModifiedBy>
  <cp:revision>65</cp:revision>
  <dcterms:created xsi:type="dcterms:W3CDTF">2014-09-12T10:23:45Z</dcterms:created>
  <dcterms:modified xsi:type="dcterms:W3CDTF">2014-10-31T11:56:42Z</dcterms:modified>
</cp:coreProperties>
</file>